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B8A86-3B1A-4824-BD42-73E8235F9356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203EF-6FE0-4682-BCC3-022323F53544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08581F-DA73-4453-80EE-8B1A233A4DC6}" type="slidenum">
              <a:rPr lang="es-ES_tradnl" smtClean="0"/>
              <a:pPr/>
              <a:t>15</a:t>
            </a:fld>
            <a:endParaRPr lang="es-ES_tradnl" smtClean="0"/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/>
            <a:fld id="{560EE6A1-678E-4118-87E4-578C4111FFF3}" type="slidenum">
              <a:rPr lang="es-ES" sz="1200"/>
              <a:pPr algn="r"/>
              <a:t>15</a:t>
            </a:fld>
            <a:endParaRPr lang="es-ES" sz="1200"/>
          </a:p>
        </p:txBody>
      </p:sp>
      <p:sp>
        <p:nvSpPr>
          <p:cNvPr id="86020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7525-5035-4F81-A6C2-888764CF5542}" type="datetimeFigureOut">
              <a:rPr lang="es-AR" smtClean="0"/>
              <a:t>29/09/2014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04F17-D32A-41BB-95C6-F457CF8A5B02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772400" cy="1470025"/>
          </a:xfrm>
        </p:spPr>
        <p:txBody>
          <a:bodyPr/>
          <a:lstStyle/>
          <a:p>
            <a:r>
              <a:rPr lang="es-ES_tradnl" dirty="0" smtClean="0"/>
              <a:t>METABOLISMO DEL GLUCÓGENO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6400800" cy="1752600"/>
          </a:xfrm>
        </p:spPr>
        <p:txBody>
          <a:bodyPr/>
          <a:lstStyle/>
          <a:p>
            <a:r>
              <a:rPr lang="es-ES_tradnl" b="1" dirty="0" smtClean="0"/>
              <a:t>TP N° 3 </a:t>
            </a:r>
          </a:p>
          <a:p>
            <a:r>
              <a:rPr lang="es-ES_tradnl" b="1" dirty="0" smtClean="0"/>
              <a:t>PROBLEMAS DE APLICACIÓN</a:t>
            </a:r>
            <a:endParaRPr lang="es-AR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CuadroTexto"/>
          <p:cNvSpPr txBox="1">
            <a:spLocks noChangeArrowheads="1"/>
          </p:cNvSpPr>
          <p:nvPr/>
        </p:nvSpPr>
        <p:spPr bwMode="auto">
          <a:xfrm>
            <a:off x="714375" y="487363"/>
            <a:ext cx="79295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FF0000"/>
                </a:solidFill>
              </a:rPr>
              <a:t>Problema 5-</a:t>
            </a:r>
            <a:r>
              <a:rPr lang="es-AR" sz="2400">
                <a:solidFill>
                  <a:srgbClr val="FF0000"/>
                </a:solidFill>
              </a:rPr>
              <a:t> </a:t>
            </a:r>
            <a:r>
              <a:rPr lang="es-AR" sz="2400" b="1" u="sng">
                <a:solidFill>
                  <a:srgbClr val="1104BC"/>
                </a:solidFill>
              </a:rPr>
              <a:t>Glucogenogénesis</a:t>
            </a:r>
            <a:r>
              <a:rPr lang="es-AR" sz="2400"/>
              <a:t>: En animales, el exceso de glucosa disponible de los glúcidos de la dieta se  almacenan en forma glucógeno.</a:t>
            </a:r>
          </a:p>
          <a:p>
            <a:endParaRPr lang="es-AR" sz="2400"/>
          </a:p>
          <a:p>
            <a:r>
              <a:rPr lang="es-AR" sz="2400" b="1"/>
              <a:t>	a-</a:t>
            </a:r>
            <a:r>
              <a:rPr lang="es-AR" sz="2400"/>
              <a:t>  ¿En que situaciones fisiológicas se activa esta vía? </a:t>
            </a:r>
          </a:p>
          <a:p>
            <a:r>
              <a:rPr lang="es-AR" sz="2400" b="1"/>
              <a:t>	b-</a:t>
            </a:r>
            <a:r>
              <a:rPr lang="es-AR" sz="2400"/>
              <a:t>. Considerando el punto de inicio de la síntesis como glucosa-6-fosfato, esquematice 	las reacciones involucradas señalando las enzimas que las catalizan.</a:t>
            </a:r>
          </a:p>
          <a:p>
            <a:endParaRPr lang="es-AR" sz="2400"/>
          </a:p>
          <a:p>
            <a:r>
              <a:rPr lang="es-AR" sz="2400" b="1"/>
              <a:t>	c-</a:t>
            </a:r>
            <a:r>
              <a:rPr lang="es-AR" sz="2400"/>
              <a:t> Una de ellas se regula de manera recíproca a la enzima de la glucogenólisis. Analice 	su comportamiento</a:t>
            </a:r>
          </a:p>
          <a:p>
            <a:endParaRPr lang="es-AR" sz="2400"/>
          </a:p>
          <a:p>
            <a:endParaRPr lang="es-A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4"/>
          <p:cNvSpPr txBox="1">
            <a:spLocks noChangeArrowheads="1"/>
          </p:cNvSpPr>
          <p:nvPr/>
        </p:nvSpPr>
        <p:spPr bwMode="auto">
          <a:xfrm>
            <a:off x="323850" y="115888"/>
            <a:ext cx="82804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AR" sz="2400" b="1"/>
              <a:t>a-  ¿En que situaciones fisiológicas se </a:t>
            </a:r>
            <a:r>
              <a:rPr lang="es-AR" sz="2400" b="1">
                <a:solidFill>
                  <a:srgbClr val="FF6600"/>
                </a:solidFill>
              </a:rPr>
              <a:t>activa esta vía</a:t>
            </a:r>
            <a:r>
              <a:rPr lang="es-AR" sz="2400" b="1"/>
              <a:t>? </a:t>
            </a:r>
          </a:p>
          <a:p>
            <a:pPr algn="just"/>
            <a:r>
              <a:rPr lang="es-ES" b="1"/>
              <a:t>Cuando la </a:t>
            </a:r>
            <a:r>
              <a:rPr lang="es-ES" b="1" i="1">
                <a:solidFill>
                  <a:srgbClr val="FF0000"/>
                </a:solidFill>
              </a:rPr>
              <a:t>Glucógeno sintasa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/>
              <a:t>(</a:t>
            </a:r>
            <a:r>
              <a:rPr lang="es-ES" b="1">
                <a:solidFill>
                  <a:srgbClr val="FF0000"/>
                </a:solidFill>
              </a:rPr>
              <a:t>GS</a:t>
            </a:r>
            <a:r>
              <a:rPr lang="es-ES" b="1"/>
              <a:t>) está fosforilada es poco activa (GSb), mientras que cuando se encuentra desfosforilada es muy activa (GSa). Esta regulación está sometida a control hormonal.</a:t>
            </a:r>
            <a:r>
              <a:rPr lang="es-ES"/>
              <a:t>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580063" y="3644900"/>
            <a:ext cx="3206750" cy="15700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CO" sz="2800" dirty="0">
                <a:solidFill>
                  <a:srgbClr val="FF0000"/>
                </a:solidFill>
              </a:rPr>
              <a:t>Glucógeno </a:t>
            </a:r>
            <a:r>
              <a:rPr lang="es-CO" sz="2800" dirty="0" err="1">
                <a:solidFill>
                  <a:srgbClr val="FF0000"/>
                </a:solidFill>
              </a:rPr>
              <a:t>sintasa</a:t>
            </a:r>
            <a:r>
              <a:rPr lang="es-CO" sz="2800" dirty="0">
                <a:solidFill>
                  <a:srgbClr val="FF0000"/>
                </a:solidFill>
              </a:rPr>
              <a:t> </a:t>
            </a:r>
          </a:p>
          <a:p>
            <a:pPr algn="ctr">
              <a:defRPr/>
            </a:pPr>
            <a:r>
              <a:rPr lang="es-CO" sz="2800" dirty="0">
                <a:solidFill>
                  <a:srgbClr val="FF0000"/>
                </a:solidFill>
              </a:rPr>
              <a:t>“a”</a:t>
            </a:r>
          </a:p>
          <a:p>
            <a:pPr algn="ctr">
              <a:defRPr/>
            </a:pPr>
            <a:r>
              <a:rPr lang="es-CO" sz="2800" dirty="0"/>
              <a:t>(activa)</a:t>
            </a:r>
            <a:endParaRPr lang="es-ES" sz="28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57250" y="3559175"/>
            <a:ext cx="3714750" cy="1741488"/>
            <a:chOff x="540" y="2242"/>
            <a:chExt cx="2340" cy="1097"/>
          </a:xfrm>
        </p:grpSpPr>
        <p:sp>
          <p:nvSpPr>
            <p:cNvPr id="55312" name="Rectangle 9"/>
            <p:cNvSpPr>
              <a:spLocks noChangeArrowheads="1"/>
            </p:cNvSpPr>
            <p:nvPr/>
          </p:nvSpPr>
          <p:spPr bwMode="auto">
            <a:xfrm>
              <a:off x="929" y="2242"/>
              <a:ext cx="1951" cy="99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CO" sz="2800">
                <a:solidFill>
                  <a:srgbClr val="FF0000"/>
                </a:solidFill>
              </a:endParaRPr>
            </a:p>
            <a:p>
              <a:pPr algn="ctr"/>
              <a:r>
                <a:rPr lang="es-CO" sz="2800">
                  <a:solidFill>
                    <a:srgbClr val="FF0000"/>
                  </a:solidFill>
                </a:rPr>
                <a:t>Glucógeno sintasa </a:t>
              </a:r>
            </a:p>
            <a:p>
              <a:pPr algn="ctr"/>
              <a:r>
                <a:rPr lang="es-CO" sz="2800">
                  <a:solidFill>
                    <a:srgbClr val="FF0000"/>
                  </a:solidFill>
                </a:rPr>
                <a:t>“b”</a:t>
              </a:r>
            </a:p>
            <a:p>
              <a:pPr algn="ctr"/>
              <a:r>
                <a:rPr lang="es-CO" sz="2800"/>
                <a:t>(poco activa)</a:t>
              </a:r>
              <a:endParaRPr lang="es-ES" sz="2800"/>
            </a:p>
            <a:p>
              <a:pPr algn="ctr"/>
              <a:endParaRPr lang="es-ES" sz="3200">
                <a:solidFill>
                  <a:schemeClr val="accent2"/>
                </a:solidFill>
              </a:endParaRPr>
            </a:p>
          </p:txBody>
        </p:sp>
        <p:sp>
          <p:nvSpPr>
            <p:cNvPr id="55313" name="Oval 7"/>
            <p:cNvSpPr>
              <a:spLocks noChangeArrowheads="1"/>
            </p:cNvSpPr>
            <p:nvPr/>
          </p:nvSpPr>
          <p:spPr bwMode="auto">
            <a:xfrm>
              <a:off x="540" y="2750"/>
              <a:ext cx="590" cy="58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P</a:t>
              </a:r>
              <a:endParaRPr lang="es-ES" sz="4000">
                <a:solidFill>
                  <a:schemeClr val="bg1"/>
                </a:solidFill>
              </a:endParaRPr>
            </a:p>
          </p:txBody>
        </p:sp>
      </p:grp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138613" y="2420938"/>
            <a:ext cx="1370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i="1">
                <a:solidFill>
                  <a:srgbClr val="FF0000"/>
                </a:solidFill>
              </a:rPr>
              <a:t>Fosfatasa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492500" y="2060575"/>
            <a:ext cx="4030663" cy="1439863"/>
            <a:chOff x="2200" y="1298"/>
            <a:chExt cx="2539" cy="907"/>
          </a:xfrm>
        </p:grpSpPr>
        <p:sp>
          <p:nvSpPr>
            <p:cNvPr id="25621" name="AutoShape 10"/>
            <p:cNvSpPr>
              <a:spLocks noChangeArrowheads="1"/>
            </p:cNvSpPr>
            <p:nvPr/>
          </p:nvSpPr>
          <p:spPr bwMode="auto">
            <a:xfrm>
              <a:off x="2200" y="1752"/>
              <a:ext cx="1860" cy="453"/>
            </a:xfrm>
            <a:prstGeom prst="curvedDownArrow">
              <a:avLst>
                <a:gd name="adj1" fmla="val 82119"/>
                <a:gd name="adj2" fmla="val 164238"/>
                <a:gd name="adj3" fmla="val 33333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0" name="Oval 7"/>
            <p:cNvSpPr>
              <a:spLocks noChangeArrowheads="1"/>
            </p:cNvSpPr>
            <p:nvPr/>
          </p:nvSpPr>
          <p:spPr bwMode="auto">
            <a:xfrm>
              <a:off x="4195" y="1298"/>
              <a:ext cx="544" cy="5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P</a:t>
              </a:r>
              <a:endParaRPr lang="es-ES" sz="4000">
                <a:solidFill>
                  <a:schemeClr val="bg1"/>
                </a:solidFill>
              </a:endParaRPr>
            </a:p>
          </p:txBody>
        </p:sp>
        <p:sp>
          <p:nvSpPr>
            <p:cNvPr id="55311" name="Arc 12"/>
            <p:cNvSpPr>
              <a:spLocks/>
            </p:cNvSpPr>
            <p:nvPr/>
          </p:nvSpPr>
          <p:spPr bwMode="auto">
            <a:xfrm flipV="1">
              <a:off x="3606" y="1570"/>
              <a:ext cx="544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14300">
              <a:solidFill>
                <a:srgbClr val="99CC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0066" name="Text Box 18"/>
          <p:cNvSpPr txBox="1">
            <a:spLocks noChangeArrowheads="1"/>
          </p:cNvSpPr>
          <p:nvPr/>
        </p:nvSpPr>
        <p:spPr bwMode="auto">
          <a:xfrm>
            <a:off x="285750" y="2214563"/>
            <a:ext cx="1922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/>
              <a:t>Liberación de </a:t>
            </a:r>
          </a:p>
          <a:p>
            <a:r>
              <a:rPr lang="es-ES_tradnl" sz="2400" b="1">
                <a:solidFill>
                  <a:srgbClr val="009900"/>
                </a:solidFill>
              </a:rPr>
              <a:t>INSULINA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835150" y="2286000"/>
            <a:ext cx="1944688" cy="461963"/>
            <a:chOff x="1156" y="1440"/>
            <a:chExt cx="1225" cy="291"/>
          </a:xfrm>
        </p:grpSpPr>
        <p:sp>
          <p:nvSpPr>
            <p:cNvPr id="55307" name="Line 21"/>
            <p:cNvSpPr>
              <a:spLocks noChangeShapeType="1"/>
            </p:cNvSpPr>
            <p:nvPr/>
          </p:nvSpPr>
          <p:spPr bwMode="auto">
            <a:xfrm>
              <a:off x="1156" y="1706"/>
              <a:ext cx="1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55308" name="Text Box 22"/>
            <p:cNvSpPr txBox="1">
              <a:spLocks noChangeArrowheads="1"/>
            </p:cNvSpPr>
            <p:nvPr/>
          </p:nvSpPr>
          <p:spPr bwMode="auto">
            <a:xfrm>
              <a:off x="1575" y="1440"/>
              <a:ext cx="3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sz="2400" b="1">
                  <a:solidFill>
                    <a:srgbClr val="0033CC"/>
                  </a:solidFill>
                </a:rPr>
                <a:t>(+)</a:t>
              </a:r>
            </a:p>
          </p:txBody>
        </p:sp>
      </p:grpSp>
      <p:sp>
        <p:nvSpPr>
          <p:cNvPr id="26" name="25 CuadroTexto"/>
          <p:cNvSpPr txBox="1"/>
          <p:nvPr/>
        </p:nvSpPr>
        <p:spPr>
          <a:xfrm>
            <a:off x="0" y="1571625"/>
            <a:ext cx="92741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PERÍODO POSTPRANDIAL </a:t>
            </a:r>
            <a:r>
              <a:rPr lang="es-ES_tradnl" sz="2000" b="1" dirty="0">
                <a:solidFill>
                  <a:srgbClr val="FF6600"/>
                </a:solidFill>
              </a:rPr>
              <a:t>(</a:t>
            </a:r>
            <a:r>
              <a:rPr lang="es-ES_tradnl" sz="2000" b="1" i="1" dirty="0">
                <a:solidFill>
                  <a:srgbClr val="FF6600"/>
                </a:solidFill>
              </a:rPr>
              <a:t>hiperglucemia al final de la ingesta</a:t>
            </a:r>
            <a:r>
              <a:rPr lang="es-ES_tradnl" sz="2000" b="1" dirty="0">
                <a:solidFill>
                  <a:srgbClr val="FF6600"/>
                </a:solidFill>
              </a:rPr>
              <a:t>)</a:t>
            </a:r>
            <a:endParaRPr lang="es-AR" sz="2000" b="1" dirty="0">
              <a:solidFill>
                <a:srgbClr val="FF6600"/>
              </a:solidFill>
            </a:endParaRPr>
          </a:p>
        </p:txBody>
      </p:sp>
      <p:sp>
        <p:nvSpPr>
          <p:cNvPr id="55306" name="26 Rectángulo"/>
          <p:cNvSpPr>
            <a:spLocks noChangeArrowheads="1"/>
          </p:cNvSpPr>
          <p:nvPr/>
        </p:nvSpPr>
        <p:spPr bwMode="auto">
          <a:xfrm>
            <a:off x="2500313" y="6072188"/>
            <a:ext cx="5819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/>
              <a:t>GLUCÓGENO		  Glucosa-1P </a:t>
            </a:r>
            <a:endParaRPr lang="es-AR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6" grpId="0"/>
      <p:bldP spid="1300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86000" y="714375"/>
            <a:ext cx="52609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</a:t>
            </a: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enzimas están involucradas?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625" y="0"/>
            <a:ext cx="8229600" cy="7143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GLUCOGENO</a:t>
            </a:r>
            <a:r>
              <a:rPr lang="es-ES" sz="2800" b="1" dirty="0">
                <a:solidFill>
                  <a:srgbClr val="1104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GENESIS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0" y="1285875"/>
            <a:ext cx="8929688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1) Fosforilación de Glucosa en el C-6 </a:t>
            </a:r>
          </a:p>
          <a:p>
            <a:r>
              <a:rPr lang="es-ES_tradnl" sz="2400" b="1"/>
              <a:t>		por acción de </a:t>
            </a:r>
            <a:r>
              <a:rPr lang="es-ES_tradnl" sz="2400" b="1" i="1">
                <a:solidFill>
                  <a:srgbClr val="00B0F0"/>
                </a:solidFill>
              </a:rPr>
              <a:t>hexoquinasas (Glucoquinasa)</a:t>
            </a:r>
            <a:endParaRPr lang="es-ES_tradnl" sz="2400" b="1">
              <a:solidFill>
                <a:srgbClr val="00B0F0"/>
              </a:solidFill>
            </a:endParaRPr>
          </a:p>
          <a:p>
            <a:endParaRPr lang="es-ES_tradnl" sz="2400" b="1"/>
          </a:p>
          <a:p>
            <a:r>
              <a:rPr lang="es-ES_tradnl" sz="2400" b="1"/>
              <a:t>2) Formación de Glucosa-1P, a partir de Glucosa-6P</a:t>
            </a:r>
          </a:p>
          <a:p>
            <a:r>
              <a:rPr lang="es-ES_tradnl" sz="2400" b="1"/>
              <a:t>		por acción de </a:t>
            </a:r>
            <a:r>
              <a:rPr lang="es-ES_tradnl" sz="2400" b="1" i="1">
                <a:solidFill>
                  <a:srgbClr val="1104BC"/>
                </a:solidFill>
              </a:rPr>
              <a:t>fosfoglucomutasa</a:t>
            </a:r>
          </a:p>
          <a:p>
            <a:r>
              <a:rPr lang="es-ES_tradnl" sz="2400" b="1"/>
              <a:t>	</a:t>
            </a:r>
          </a:p>
          <a:p>
            <a:r>
              <a:rPr lang="es-ES_tradnl" sz="2400" b="1"/>
              <a:t>3) “Activación” de Glucosa-1P, a UDP-Glucosa</a:t>
            </a:r>
          </a:p>
          <a:p>
            <a:r>
              <a:rPr lang="es-ES_tradnl" sz="2400" b="1"/>
              <a:t>		por acción de </a:t>
            </a:r>
            <a:r>
              <a:rPr lang="es-AR" sz="2400" b="1" i="1">
                <a:solidFill>
                  <a:srgbClr val="00B050"/>
                </a:solidFill>
              </a:rPr>
              <a:t>UDP-glucosa pirofosforilasa </a:t>
            </a:r>
          </a:p>
          <a:p>
            <a:endParaRPr lang="es-ES_tradnl" sz="2400" b="1" i="1">
              <a:solidFill>
                <a:srgbClr val="00B050"/>
              </a:solidFill>
            </a:endParaRPr>
          </a:p>
          <a:p>
            <a:r>
              <a:rPr lang="es-ES_tradnl" sz="2400" b="1"/>
              <a:t>4) Elongación de la cadena de Glucógeno: </a:t>
            </a:r>
            <a:r>
              <a:rPr lang="es-ES_tradnl" sz="2000" b="1"/>
              <a:t>adición de Glucosa en una molécula de Glucógeno preexistente o a la proteína Glucogenina </a:t>
            </a:r>
          </a:p>
          <a:p>
            <a:r>
              <a:rPr lang="es-ES_tradnl" sz="2400" b="1"/>
              <a:t>		por acción de </a:t>
            </a:r>
            <a:r>
              <a:rPr lang="es-ES_tradnl" sz="2400" b="1" i="1">
                <a:solidFill>
                  <a:srgbClr val="FF0000"/>
                </a:solidFill>
              </a:rPr>
              <a:t>glucógeno sintasa</a:t>
            </a:r>
          </a:p>
          <a:p>
            <a:endParaRPr lang="es-ES_tradnl" sz="2400" b="1" i="1">
              <a:solidFill>
                <a:srgbClr val="FF0000"/>
              </a:solidFill>
            </a:endParaRPr>
          </a:p>
          <a:p>
            <a:r>
              <a:rPr lang="es-ES_tradnl" sz="2400" b="1"/>
              <a:t>5) Formación de ramificaciones</a:t>
            </a:r>
          </a:p>
          <a:p>
            <a:r>
              <a:rPr lang="es-ES_tradnl" sz="2400" b="1"/>
              <a:t>		por acción de </a:t>
            </a:r>
            <a:r>
              <a:rPr lang="es-AR" sz="2400" b="1" i="1">
                <a:solidFill>
                  <a:srgbClr val="FF6600"/>
                </a:solidFill>
              </a:rPr>
              <a:t>enzima ramificante</a:t>
            </a:r>
            <a:endParaRPr lang="es-AR" sz="2400" b="1"/>
          </a:p>
          <a:p>
            <a:endParaRPr lang="es-ES_tradnl" sz="2800" b="1" i="1">
              <a:solidFill>
                <a:srgbClr val="00B050"/>
              </a:solidFill>
            </a:endParaRPr>
          </a:p>
          <a:p>
            <a:endParaRPr lang="es-ES_tradnl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 descr="25%"/>
          <p:cNvSpPr txBox="1">
            <a:spLocks noChangeArrowheads="1"/>
          </p:cNvSpPr>
          <p:nvPr/>
        </p:nvSpPr>
        <p:spPr bwMode="auto">
          <a:xfrm>
            <a:off x="285750" y="2428875"/>
            <a:ext cx="8458200" cy="16002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800" b="1" dirty="0">
                <a:solidFill>
                  <a:schemeClr val="accent2">
                    <a:lumMod val="75000"/>
                  </a:schemeClr>
                </a:solidFill>
              </a:rPr>
              <a:t>Etapa 2) </a:t>
            </a:r>
            <a:r>
              <a:rPr lang="es-ES_tradnl" sz="2800" b="1" dirty="0"/>
              <a:t>Formación de Glucosa-1P 				</a:t>
            </a:r>
            <a:r>
              <a:rPr lang="es-ES_tradnl" sz="2800" b="1" dirty="0">
                <a:solidFill>
                  <a:srgbClr val="1104BC"/>
                </a:solidFill>
              </a:rPr>
              <a:t>	</a:t>
            </a:r>
            <a:r>
              <a:rPr lang="es-AR" sz="2800" b="1" i="1" dirty="0" err="1">
                <a:solidFill>
                  <a:srgbClr val="1104BC"/>
                </a:solidFill>
              </a:rPr>
              <a:t>Fosfoglucomutasa</a:t>
            </a:r>
            <a:r>
              <a:rPr lang="es-AR" sz="2800" b="1" i="1" dirty="0">
                <a:solidFill>
                  <a:srgbClr val="1104BC"/>
                </a:solidFill>
              </a:rPr>
              <a:t> </a:t>
            </a:r>
            <a:r>
              <a:rPr lang="es-AR" sz="2000" b="1" i="1" dirty="0">
                <a:solidFill>
                  <a:srgbClr val="1104BC"/>
                </a:solidFill>
              </a:rPr>
              <a:t>(Mg2+, </a:t>
            </a:r>
            <a:r>
              <a:rPr lang="es-AR" sz="2000" b="1" i="1" dirty="0" err="1">
                <a:solidFill>
                  <a:srgbClr val="1104BC"/>
                </a:solidFill>
              </a:rPr>
              <a:t>Glu</a:t>
            </a:r>
            <a:r>
              <a:rPr lang="es-AR" sz="2000" b="1" i="1" dirty="0">
                <a:solidFill>
                  <a:srgbClr val="1104BC"/>
                </a:solidFill>
              </a:rPr>
              <a:t> 1,6 </a:t>
            </a:r>
            <a:r>
              <a:rPr lang="es-AR" sz="2000" b="1" i="1" dirty="0" err="1">
                <a:solidFill>
                  <a:srgbClr val="1104BC"/>
                </a:solidFill>
              </a:rPr>
              <a:t>bisP</a:t>
            </a:r>
            <a:r>
              <a:rPr lang="es-AR" sz="2000" b="1" i="1" dirty="0">
                <a:solidFill>
                  <a:srgbClr val="1104BC"/>
                </a:solidFill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s-AR" sz="2800" b="1" i="1" dirty="0"/>
              <a:t>Glucosa-6-P </a:t>
            </a:r>
            <a:r>
              <a:rPr lang="es-AR" sz="2800" i="1" dirty="0"/>
              <a:t>                             </a:t>
            </a:r>
            <a:r>
              <a:rPr lang="es-AR" sz="2800" b="1" i="1" dirty="0"/>
              <a:t>Glucosa-1-P</a:t>
            </a:r>
            <a:endParaRPr lang="es-ES" sz="2800" b="1" i="1" dirty="0"/>
          </a:p>
        </p:txBody>
      </p:sp>
      <p:sp>
        <p:nvSpPr>
          <p:cNvPr id="104451" name="AutoShape 3"/>
          <p:cNvSpPr>
            <a:spLocks noChangeArrowheads="1"/>
          </p:cNvSpPr>
          <p:nvPr/>
        </p:nvSpPr>
        <p:spPr bwMode="auto">
          <a:xfrm>
            <a:off x="3000375" y="3643313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4452" name="Text Box 4" descr="25%"/>
          <p:cNvSpPr txBox="1">
            <a:spLocks noChangeArrowheads="1"/>
          </p:cNvSpPr>
          <p:nvPr/>
        </p:nvSpPr>
        <p:spPr bwMode="auto">
          <a:xfrm>
            <a:off x="285750" y="4286250"/>
            <a:ext cx="8529638" cy="22463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ES_tradnl" sz="2800" b="1" dirty="0">
                <a:solidFill>
                  <a:schemeClr val="accent2">
                    <a:lumMod val="75000"/>
                  </a:schemeClr>
                </a:solidFill>
              </a:rPr>
              <a:t>Etapa 3) </a:t>
            </a:r>
            <a:r>
              <a:rPr lang="es-ES_tradnl" sz="2800" b="1" dirty="0"/>
              <a:t>“Activación” de Glucosa-1P </a:t>
            </a:r>
          </a:p>
          <a:p>
            <a:pPr eaLnBrk="0" hangingPunct="0">
              <a:defRPr/>
            </a:pPr>
            <a:r>
              <a:rPr lang="es-ES_tradnl" sz="2800" b="1" i="1" dirty="0">
                <a:solidFill>
                  <a:schemeClr val="accent2"/>
                </a:solidFill>
              </a:rPr>
              <a:t>		</a:t>
            </a:r>
            <a:r>
              <a:rPr lang="es-AR" sz="2800" b="1" i="1" dirty="0">
                <a:solidFill>
                  <a:srgbClr val="00B050"/>
                </a:solidFill>
              </a:rPr>
              <a:t>UDP-glucosa </a:t>
            </a:r>
            <a:r>
              <a:rPr lang="es-AR" sz="2800" b="1" i="1" dirty="0" err="1">
                <a:solidFill>
                  <a:srgbClr val="00B050"/>
                </a:solidFill>
              </a:rPr>
              <a:t>pirofosforilasa</a:t>
            </a:r>
            <a:endParaRPr lang="es-AR" sz="2800" b="1" i="1" dirty="0">
              <a:solidFill>
                <a:srgbClr val="00B050"/>
              </a:solidFill>
            </a:endParaRPr>
          </a:p>
          <a:p>
            <a:pPr eaLnBrk="0" hangingPunct="0">
              <a:defRPr/>
            </a:pPr>
            <a:r>
              <a:rPr lang="es-AR" sz="2800" b="1" i="1" dirty="0"/>
              <a:t>Glucosa-1-P </a:t>
            </a:r>
            <a:r>
              <a:rPr lang="es-AR" sz="2800" i="1" dirty="0"/>
              <a:t>  + </a:t>
            </a:r>
            <a:r>
              <a:rPr lang="es-AR" sz="2800" b="1" i="1" dirty="0">
                <a:solidFill>
                  <a:srgbClr val="FF0000"/>
                </a:solidFill>
              </a:rPr>
              <a:t>UTP </a:t>
            </a:r>
            <a:r>
              <a:rPr lang="es-AR" sz="2800" i="1" dirty="0"/>
              <a:t>                  </a:t>
            </a:r>
            <a:r>
              <a:rPr lang="es-AR" sz="2800" b="1" i="1" dirty="0">
                <a:solidFill>
                  <a:srgbClr val="FF0000"/>
                </a:solidFill>
              </a:rPr>
              <a:t>UDP</a:t>
            </a:r>
            <a:r>
              <a:rPr lang="es-AR" sz="2800" b="1" i="1" dirty="0"/>
              <a:t>-Glucosa</a:t>
            </a:r>
            <a:r>
              <a:rPr lang="es-AR" sz="2800" i="1" dirty="0"/>
              <a:t> + 	</a:t>
            </a:r>
            <a:r>
              <a:rPr lang="es-AR" sz="2800" b="1" i="1" dirty="0" err="1"/>
              <a:t>PPi</a:t>
            </a:r>
            <a:r>
              <a:rPr lang="es-AR" sz="2800" b="1" i="1" dirty="0"/>
              <a:t> 			2 Pi</a:t>
            </a:r>
          </a:p>
          <a:p>
            <a:pPr eaLnBrk="0" hangingPunct="0">
              <a:defRPr/>
            </a:pPr>
            <a:r>
              <a:rPr lang="es-ES_tradnl" sz="2800" b="1" i="1" dirty="0"/>
              <a:t>		</a:t>
            </a:r>
            <a:r>
              <a:rPr lang="es-ES_tradnl" sz="2800" b="1" i="1" dirty="0" err="1">
                <a:solidFill>
                  <a:schemeClr val="accent2">
                    <a:lumMod val="75000"/>
                  </a:schemeClr>
                </a:solidFill>
              </a:rPr>
              <a:t>pirofosfatasa</a:t>
            </a:r>
            <a:endParaRPr lang="es-AR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3786188" y="5286375"/>
            <a:ext cx="1643062" cy="228600"/>
          </a:xfrm>
          <a:prstGeom prst="leftRightArrow">
            <a:avLst>
              <a:gd name="adj1" fmla="val 50000"/>
              <a:gd name="adj2" fmla="val 173332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s-PE"/>
              <a:t> 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42875" y="0"/>
            <a:ext cx="9001125" cy="7143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GLUCOGENO</a:t>
            </a:r>
            <a:r>
              <a:rPr lang="es-ES" sz="2400" b="1" dirty="0">
                <a:solidFill>
                  <a:srgbClr val="1104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GENESIS</a:t>
            </a:r>
            <a:r>
              <a:rPr lang="es-AR" sz="2400" b="1" dirty="0"/>
              <a:t> </a:t>
            </a:r>
            <a:r>
              <a:rPr lang="es-AR" b="1" dirty="0"/>
              <a:t>b-. Considerando el punto de inicio de la síntesis como glucosa-6-fosfato, esquematice </a:t>
            </a:r>
            <a:r>
              <a:rPr lang="es-AR" b="1" dirty="0"/>
              <a:t>las </a:t>
            </a:r>
            <a:r>
              <a:rPr lang="es-AR" b="1" dirty="0"/>
              <a:t>reacciones involucradas </a:t>
            </a:r>
            <a:r>
              <a:rPr lang="es-AR" b="1" dirty="0"/>
              <a:t>señale </a:t>
            </a:r>
            <a:r>
              <a:rPr lang="es-AR" b="1" dirty="0"/>
              <a:t>las </a:t>
            </a:r>
            <a:r>
              <a:rPr lang="es-AR" b="1" dirty="0"/>
              <a:t>enzimas</a:t>
            </a:r>
            <a:endParaRPr lang="es-ES" b="1" dirty="0">
              <a:solidFill>
                <a:srgbClr val="1104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14313" y="857250"/>
            <a:ext cx="8429625" cy="13843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chemeClr val="accent2">
                    <a:lumMod val="75000"/>
                  </a:schemeClr>
                </a:solidFill>
              </a:rPr>
              <a:t>Etapa 1</a:t>
            </a:r>
            <a:r>
              <a:rPr lang="es-ES_tradnl" sz="2800" b="1" dirty="0"/>
              <a:t>) </a:t>
            </a:r>
            <a:r>
              <a:rPr lang="es-ES_tradnl" sz="2800" b="1" dirty="0" err="1"/>
              <a:t>Fosforilación</a:t>
            </a:r>
            <a:r>
              <a:rPr lang="es-ES_tradnl" sz="2800" b="1" dirty="0"/>
              <a:t> de Glucosa en el C-6 </a:t>
            </a:r>
          </a:p>
          <a:p>
            <a:pPr>
              <a:defRPr/>
            </a:pPr>
            <a:r>
              <a:rPr lang="es-ES_tradnl" sz="2800" b="1" dirty="0"/>
              <a:t>		por acción de </a:t>
            </a:r>
            <a:r>
              <a:rPr lang="es-ES_tradnl" sz="2800" b="1" i="1" dirty="0" err="1">
                <a:solidFill>
                  <a:srgbClr val="00B0F0"/>
                </a:solidFill>
              </a:rPr>
              <a:t>hexoquinasas</a:t>
            </a:r>
            <a:endParaRPr lang="es-ES_tradnl" sz="2800" b="1" i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s-ES_tradnl" sz="2800" b="1" i="1" dirty="0">
                <a:solidFill>
                  <a:srgbClr val="FF0000"/>
                </a:solidFill>
                <a:latin typeface="Comic Sans MS" pitchFamily="66" charset="0"/>
              </a:rPr>
              <a:t>		Repasar Vía </a:t>
            </a:r>
            <a:r>
              <a:rPr lang="es-ES_tradnl" sz="2800" b="1" i="1" dirty="0" err="1">
                <a:solidFill>
                  <a:srgbClr val="FF0000"/>
                </a:solidFill>
                <a:latin typeface="Comic Sans MS" pitchFamily="66" charset="0"/>
              </a:rPr>
              <a:t>Glicolítica</a:t>
            </a:r>
            <a:r>
              <a:rPr lang="es-ES_tradnl" sz="2800" b="1" i="1" dirty="0">
                <a:solidFill>
                  <a:srgbClr val="FF0000"/>
                </a:solidFill>
                <a:latin typeface="Comic Sans MS" pitchFamily="66" charset="0"/>
              </a:rPr>
              <a:t>……</a:t>
            </a:r>
            <a:r>
              <a:rPr lang="es-AR" sz="2800" b="1" dirty="0"/>
              <a:t>q</a:t>
            </a:r>
            <a:endParaRPr lang="es-ES_tradnl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2428875" y="5786438"/>
            <a:ext cx="977900" cy="21431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nimBg="1"/>
      <p:bldP spid="104451" grpId="0" animBg="1"/>
      <p:bldP spid="104452" grpId="0" animBg="1"/>
      <p:bldP spid="104453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 descr="25%"/>
          <p:cNvSpPr txBox="1">
            <a:spLocks noChangeArrowheads="1"/>
          </p:cNvSpPr>
          <p:nvPr/>
        </p:nvSpPr>
        <p:spPr bwMode="auto">
          <a:xfrm>
            <a:off x="357188" y="1643063"/>
            <a:ext cx="8458200" cy="46482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800" b="1" dirty="0">
                <a:solidFill>
                  <a:schemeClr val="accent2">
                    <a:lumMod val="75000"/>
                  </a:schemeClr>
                </a:solidFill>
              </a:rPr>
              <a:t>Etapa </a:t>
            </a:r>
            <a:r>
              <a:rPr lang="es-ES_tradnl" sz="2800" b="1" dirty="0">
                <a:solidFill>
                  <a:schemeClr val="accent2">
                    <a:lumMod val="75000"/>
                  </a:schemeClr>
                </a:solidFill>
              </a:rPr>
              <a:t>4) </a:t>
            </a:r>
            <a:r>
              <a:rPr lang="es-ES_tradnl" sz="2800" b="1" dirty="0">
                <a:latin typeface="Arial" pitchFamily="34" charset="0"/>
                <a:cs typeface="Arial" pitchFamily="34" charset="0"/>
              </a:rPr>
              <a:t>Elongación </a:t>
            </a:r>
            <a:r>
              <a:rPr lang="es-ES_tradnl" sz="2800" b="1" dirty="0">
                <a:latin typeface="Arial" pitchFamily="34" charset="0"/>
                <a:cs typeface="Arial" pitchFamily="34" charset="0"/>
              </a:rPr>
              <a:t>de la cadena de Glucógeno</a:t>
            </a:r>
          </a:p>
          <a:p>
            <a:pPr>
              <a:spcBef>
                <a:spcPct val="50000"/>
              </a:spcBef>
              <a:defRPr/>
            </a:pPr>
            <a:r>
              <a:rPr lang="es-ES_tradnl" sz="2800" b="1" dirty="0">
                <a:latin typeface="Arial" pitchFamily="34" charset="0"/>
                <a:cs typeface="Arial" pitchFamily="34" charset="0"/>
              </a:rPr>
              <a:t> 		</a:t>
            </a:r>
            <a:r>
              <a:rPr lang="es-AR" sz="2800" b="1" i="1" dirty="0">
                <a:solidFill>
                  <a:srgbClr val="FF0000"/>
                </a:solidFill>
              </a:rPr>
              <a:t>Glucógeno </a:t>
            </a:r>
            <a:r>
              <a:rPr lang="es-AR" sz="2800" b="1" i="1" dirty="0" err="1">
                <a:solidFill>
                  <a:srgbClr val="FF0000"/>
                </a:solidFill>
              </a:rPr>
              <a:t>sintasa</a:t>
            </a:r>
            <a:endParaRPr lang="es-AR" sz="2800" b="1" i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s-AR" sz="2800" b="1" i="1" dirty="0">
              <a:solidFill>
                <a:srgbClr val="FF0000"/>
              </a:solidFill>
            </a:endParaRPr>
          </a:p>
          <a:p>
            <a:pPr eaLnBrk="0" hangingPunct="0">
              <a:defRPr/>
            </a:pPr>
            <a:r>
              <a:rPr lang="es-AR" sz="2800" i="1" dirty="0">
                <a:solidFill>
                  <a:srgbClr val="FF0000"/>
                </a:solidFill>
              </a:rPr>
              <a:t>	UDP-</a:t>
            </a:r>
            <a:r>
              <a:rPr lang="es-AR" sz="2800" i="1" dirty="0"/>
              <a:t>Glucosa + Glucógeno (n) </a:t>
            </a:r>
            <a:r>
              <a:rPr lang="es-AR" sz="2000" b="1" i="1" dirty="0">
                <a:solidFill>
                  <a:srgbClr val="0070C0"/>
                </a:solidFill>
              </a:rPr>
              <a:t>(preexistente</a:t>
            </a:r>
          </a:p>
          <a:p>
            <a:pPr eaLnBrk="0" hangingPunct="0">
              <a:defRPr/>
            </a:pPr>
            <a:r>
              <a:rPr lang="es-AR" sz="2000" b="1" i="1" dirty="0"/>
              <a:t>							ó 								</a:t>
            </a:r>
            <a:r>
              <a:rPr lang="es-AR" sz="2000" b="1" i="1" dirty="0">
                <a:solidFill>
                  <a:srgbClr val="0070C0"/>
                </a:solidFill>
              </a:rPr>
              <a:t>“Glucogenina”)</a:t>
            </a:r>
          </a:p>
          <a:p>
            <a:pPr eaLnBrk="0" hangingPunct="0">
              <a:defRPr/>
            </a:pPr>
            <a:endParaRPr lang="es-AR" sz="2800" i="1" dirty="0"/>
          </a:p>
          <a:p>
            <a:pPr eaLnBrk="0" hangingPunct="0">
              <a:defRPr/>
            </a:pPr>
            <a:endParaRPr lang="es-AR" sz="2800" i="1" dirty="0"/>
          </a:p>
          <a:p>
            <a:pPr eaLnBrk="0" hangingPunct="0">
              <a:defRPr/>
            </a:pPr>
            <a:r>
              <a:rPr lang="es-AR" sz="2800" i="1" dirty="0"/>
              <a:t>                            </a:t>
            </a:r>
            <a:r>
              <a:rPr lang="es-A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Glucógeno (n+ 1) </a:t>
            </a:r>
            <a:r>
              <a:rPr lang="es-AR" sz="2800" i="1" dirty="0"/>
              <a:t>+ </a:t>
            </a:r>
            <a:r>
              <a:rPr lang="es-AR" sz="2800" i="1" dirty="0">
                <a:solidFill>
                  <a:srgbClr val="FF0000"/>
                </a:solidFill>
              </a:rPr>
              <a:t>UDP</a:t>
            </a:r>
            <a:endParaRPr lang="es-ES" sz="2800" i="1" dirty="0">
              <a:solidFill>
                <a:srgbClr val="FF0000"/>
              </a:solidFill>
            </a:endParaRPr>
          </a:p>
          <a:p>
            <a:pPr eaLnBrk="0" hangingPunct="0">
              <a:defRPr/>
            </a:pPr>
            <a:endParaRPr lang="es-ES" sz="3200" i="1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2214563" y="4071938"/>
            <a:ext cx="914400" cy="838200"/>
          </a:xfrm>
          <a:prstGeom prst="curvedRightArrow">
            <a:avLst>
              <a:gd name="adj1" fmla="val 20000"/>
              <a:gd name="adj2" fmla="val 40000"/>
              <a:gd name="adj3" fmla="val 3636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 rot="-974917">
            <a:off x="3735388" y="4143375"/>
            <a:ext cx="1584325" cy="37623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Unión </a:t>
            </a: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-1,4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28625" y="0"/>
            <a:ext cx="8229600" cy="7143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GLUCOGENO</a:t>
            </a:r>
            <a:r>
              <a:rPr lang="es-ES" sz="2800" b="1" dirty="0">
                <a:solidFill>
                  <a:srgbClr val="1104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GENESIS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27013" y="2260600"/>
            <a:ext cx="8666162" cy="3168650"/>
            <a:chOff x="143" y="1389"/>
            <a:chExt cx="5459" cy="1996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43" y="1389"/>
              <a:ext cx="5459" cy="1996"/>
              <a:chOff x="143" y="1389"/>
              <a:chExt cx="5459" cy="1996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43" y="1389"/>
                <a:ext cx="5459" cy="1996"/>
                <a:chOff x="143" y="1389"/>
                <a:chExt cx="5459" cy="1996"/>
              </a:xfrm>
            </p:grpSpPr>
            <p:pic>
              <p:nvPicPr>
                <p:cNvPr id="59406" name="Picture 4" descr="fi16p1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3" y="1437"/>
                  <a:ext cx="5459" cy="19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9407" name="Rectangle 5"/>
                <p:cNvSpPr>
                  <a:spLocks noChangeArrowheads="1"/>
                </p:cNvSpPr>
                <p:nvPr/>
              </p:nvSpPr>
              <p:spPr bwMode="auto">
                <a:xfrm>
                  <a:off x="3016" y="1389"/>
                  <a:ext cx="1951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23563" name="Text Box 6"/>
              <p:cNvSpPr txBox="1">
                <a:spLocks noChangeArrowheads="1"/>
              </p:cNvSpPr>
              <p:nvPr/>
            </p:nvSpPr>
            <p:spPr bwMode="auto">
              <a:xfrm>
                <a:off x="3934" y="2137"/>
                <a:ext cx="1441" cy="23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Enzima </a:t>
                </a:r>
                <a:r>
                  <a:rPr lang="es-ES_tradnl" b="1" i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ramificante</a:t>
                </a:r>
                <a:endParaRPr lang="es-ES_tradnl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9404" name="Text Box 7"/>
              <p:cNvSpPr txBox="1">
                <a:spLocks noChangeArrowheads="1"/>
              </p:cNvSpPr>
              <p:nvPr/>
            </p:nvSpPr>
            <p:spPr bwMode="auto">
              <a:xfrm>
                <a:off x="2149" y="3067"/>
                <a:ext cx="640" cy="23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sz="1200" b="1">
                    <a:solidFill>
                      <a:srgbClr val="0033CC"/>
                    </a:solidFill>
                  </a:rPr>
                  <a:t>Extremos </a:t>
                </a:r>
              </a:p>
              <a:p>
                <a:r>
                  <a:rPr lang="es-ES_tradnl" sz="1200" b="1">
                    <a:solidFill>
                      <a:srgbClr val="0033CC"/>
                    </a:solidFill>
                  </a:rPr>
                  <a:t>no reductores</a:t>
                </a:r>
              </a:p>
            </p:txBody>
          </p:sp>
          <p:sp>
            <p:nvSpPr>
              <p:cNvPr id="59405" name="Text Box 8"/>
              <p:cNvSpPr txBox="1">
                <a:spLocks noChangeArrowheads="1"/>
              </p:cNvSpPr>
              <p:nvPr/>
            </p:nvSpPr>
            <p:spPr bwMode="auto">
              <a:xfrm>
                <a:off x="4967" y="2523"/>
                <a:ext cx="565" cy="34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ES_tradnl" sz="1200" b="1">
                    <a:solidFill>
                      <a:srgbClr val="FF0000"/>
                    </a:solidFill>
                  </a:rPr>
                  <a:t>Punto de </a:t>
                </a:r>
              </a:p>
              <a:p>
                <a:pPr algn="ctr"/>
                <a:r>
                  <a:rPr lang="es-ES_tradnl" sz="1200" b="1">
                    <a:solidFill>
                      <a:srgbClr val="FF0000"/>
                    </a:solidFill>
                  </a:rPr>
                  <a:t>ramificación</a:t>
                </a:r>
              </a:p>
              <a:p>
                <a:pPr algn="ctr"/>
                <a:r>
                  <a:rPr lang="es-ES_tradnl" sz="1200" b="1">
                    <a:solidFill>
                      <a:srgbClr val="FF0000"/>
                    </a:solidFill>
                  </a:rPr>
                  <a:t> (</a:t>
                </a:r>
                <a:r>
                  <a:rPr lang="el-GR" sz="1200" b="1">
                    <a:solidFill>
                      <a:srgbClr val="FF0000"/>
                    </a:solidFill>
                  </a:rPr>
                  <a:t>α</a:t>
                </a:r>
                <a:r>
                  <a:rPr lang="es-ES_tradnl" sz="1200" b="1">
                    <a:solidFill>
                      <a:srgbClr val="FF0000"/>
                    </a:solidFill>
                  </a:rPr>
                  <a:t>-1,6)</a:t>
                </a:r>
              </a:p>
            </p:txBody>
          </p:sp>
        </p:grpSp>
        <p:sp>
          <p:nvSpPr>
            <p:cNvPr id="59401" name="Line 12"/>
            <p:cNvSpPr>
              <a:spLocks noChangeShapeType="1"/>
            </p:cNvSpPr>
            <p:nvPr/>
          </p:nvSpPr>
          <p:spPr bwMode="auto">
            <a:xfrm flipH="1" flipV="1">
              <a:off x="340" y="2160"/>
              <a:ext cx="1769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5961" name="Rectangle 3"/>
          <p:cNvSpPr>
            <a:spLocks noChangeArrowheads="1"/>
          </p:cNvSpPr>
          <p:nvPr/>
        </p:nvSpPr>
        <p:spPr bwMode="auto">
          <a:xfrm>
            <a:off x="214313" y="0"/>
            <a:ext cx="8572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s-ES_tradnl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Etapa 5)</a:t>
            </a:r>
            <a:endParaRPr lang="es-ES_tradnl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itchFamily="34" charset="0"/>
            </a:endParaRPr>
          </a:p>
          <a:p>
            <a:pPr algn="just">
              <a:defRPr/>
            </a:pPr>
            <a:r>
              <a:rPr lang="es-ES_tradnl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Ramificación</a:t>
            </a:r>
            <a:r>
              <a:rPr lang="es-ES_tradnl" sz="2000" b="1" dirty="0">
                <a:solidFill>
                  <a:srgbClr val="FF0000"/>
                </a:solidFill>
                <a:latin typeface="Arial Rounded MT Bold" pitchFamily="34" charset="0"/>
              </a:rPr>
              <a:t>:</a:t>
            </a:r>
            <a:r>
              <a:rPr lang="es-ES_tradnl" sz="2000" b="1" dirty="0">
                <a:latin typeface="Arial Rounded MT Bold" pitchFamily="34" charset="0"/>
              </a:rPr>
              <a:t> </a:t>
            </a:r>
            <a:r>
              <a:rPr lang="es-ES_tradnl" sz="2000" b="1" dirty="0">
                <a:solidFill>
                  <a:srgbClr val="0033CC"/>
                </a:solidFill>
                <a:latin typeface="Arial Rounded MT Bold" pitchFamily="34" charset="0"/>
              </a:rPr>
              <a:t>una </a:t>
            </a:r>
            <a:r>
              <a:rPr lang="es-ES_tradnl" sz="2000" b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enzima </a:t>
            </a:r>
            <a:r>
              <a:rPr lang="es-ES_tradnl" sz="2000" b="1" dirty="0" err="1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ramificante</a:t>
            </a:r>
            <a:r>
              <a:rPr lang="es-ES_tradnl" sz="2000" b="1" i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_tradnl" sz="2000" b="1" i="1" dirty="0">
                <a:solidFill>
                  <a:srgbClr val="0033CC"/>
                </a:solidFill>
                <a:latin typeface="Arial Rounded MT Bold" pitchFamily="34" charset="0"/>
              </a:rPr>
              <a:t>(</a:t>
            </a:r>
            <a:r>
              <a:rPr lang="es-ES_tradnl" sz="2000" b="1" i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amilo </a:t>
            </a:r>
            <a:r>
              <a:rPr lang="en-US" sz="2000" b="1" i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(</a:t>
            </a:r>
            <a:r>
              <a:rPr lang="es-ES_tradnl" sz="2000" b="1" i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1,4 →1,6)- </a:t>
            </a:r>
            <a:r>
              <a:rPr lang="es-ES_tradnl" sz="2000" b="1" i="1" dirty="0" err="1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glucosil</a:t>
            </a:r>
            <a:r>
              <a:rPr lang="es-ES_tradnl" sz="2000" b="1" i="1" dirty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_tradnl" sz="2000" b="1" i="1" dirty="0" err="1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transferasa</a:t>
            </a:r>
            <a:r>
              <a:rPr lang="es-ES_tradnl" sz="2000" b="1" i="1" dirty="0">
                <a:solidFill>
                  <a:srgbClr val="3333FF"/>
                </a:solidFill>
                <a:latin typeface="Arial Rounded MT Bold" pitchFamily="34" charset="0"/>
              </a:rPr>
              <a:t>)</a:t>
            </a:r>
            <a:r>
              <a:rPr lang="es-ES_tradnl" sz="2000" b="1" dirty="0">
                <a:solidFill>
                  <a:srgbClr val="0033CC"/>
                </a:solidFill>
                <a:latin typeface="Arial Rounded MT Bold" pitchFamily="34" charset="0"/>
              </a:rPr>
              <a:t> traslada una cadena terminal de unos </a:t>
            </a:r>
            <a:r>
              <a:rPr lang="es-ES_tradnl" sz="2000" b="1" dirty="0">
                <a:latin typeface="Arial Rounded MT Bold" pitchFamily="34" charset="0"/>
              </a:rPr>
              <a:t>seis o siete residuos de glucosa</a:t>
            </a:r>
            <a:r>
              <a:rPr lang="es-ES_tradnl" sz="2000" b="1" dirty="0">
                <a:solidFill>
                  <a:srgbClr val="0033CC"/>
                </a:solidFill>
                <a:latin typeface="Arial Rounded MT Bold" pitchFamily="34" charset="0"/>
              </a:rPr>
              <a:t>, a un grupo hidroxilo situado en la posición 6 de un residuo de glucosa en el interior del polímero formándose </a:t>
            </a:r>
            <a:r>
              <a:rPr lang="es-ES_tradnl" sz="2000" b="1" dirty="0">
                <a:latin typeface="Arial Rounded MT Bold" pitchFamily="34" charset="0"/>
              </a:rPr>
              <a:t>enlaces (</a:t>
            </a:r>
            <a:r>
              <a:rPr lang="es-ES_tradnl" sz="2000" b="1" dirty="0">
                <a:latin typeface="Arial Rounded MT Bold" pitchFamily="34" charset="0"/>
                <a:sym typeface="Symbol" pitchFamily="18" charset="2"/>
              </a:rPr>
              <a:t></a:t>
            </a:r>
            <a:r>
              <a:rPr lang="es-ES_tradnl" sz="2000" b="1" dirty="0">
                <a:latin typeface="Arial Rounded MT Bold" pitchFamily="34" charset="0"/>
              </a:rPr>
              <a:t>1-&gt;6) en los puntos de ramificación.</a:t>
            </a:r>
          </a:p>
        </p:txBody>
      </p:sp>
      <p:sp>
        <p:nvSpPr>
          <p:cNvPr id="125962" name="Arc 10"/>
          <p:cNvSpPr>
            <a:spLocks/>
          </p:cNvSpPr>
          <p:nvPr/>
        </p:nvSpPr>
        <p:spPr bwMode="auto">
          <a:xfrm rot="10800000" flipV="1">
            <a:off x="4857750" y="2174875"/>
            <a:ext cx="2809875" cy="533400"/>
          </a:xfrm>
          <a:custGeom>
            <a:avLst/>
            <a:gdLst>
              <a:gd name="T0" fmla="*/ 2147483647 w 43200"/>
              <a:gd name="T1" fmla="*/ 2147483647 h 22928"/>
              <a:gd name="T2" fmla="*/ 2147483647 w 43200"/>
              <a:gd name="T3" fmla="*/ 2147483647 h 22928"/>
              <a:gd name="T4" fmla="*/ 2147483647 w 43200"/>
              <a:gd name="T5" fmla="*/ 2147483647 h 22928"/>
              <a:gd name="T6" fmla="*/ 0 60000 65536"/>
              <a:gd name="T7" fmla="*/ 0 60000 65536"/>
              <a:gd name="T8" fmla="*/ 0 60000 65536"/>
              <a:gd name="T9" fmla="*/ 0 w 43200"/>
              <a:gd name="T10" fmla="*/ 0 h 22928"/>
              <a:gd name="T11" fmla="*/ 43200 w 43200"/>
              <a:gd name="T12" fmla="*/ 22928 h 229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2928" fill="none" extrusionOk="0">
                <a:moveTo>
                  <a:pt x="40" y="22928"/>
                </a:moveTo>
                <a:cubicBezTo>
                  <a:pt x="13" y="22485"/>
                  <a:pt x="0" y="220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928" stroke="0" extrusionOk="0">
                <a:moveTo>
                  <a:pt x="40" y="22928"/>
                </a:moveTo>
                <a:cubicBezTo>
                  <a:pt x="13" y="22485"/>
                  <a:pt x="0" y="220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6227763" y="3357563"/>
            <a:ext cx="0" cy="5762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4" name="13 Rectángulo"/>
          <p:cNvSpPr/>
          <p:nvPr/>
        </p:nvSpPr>
        <p:spPr>
          <a:xfrm>
            <a:off x="6286500" y="3286125"/>
            <a:ext cx="2857500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>
            <a:off x="7643813" y="4071938"/>
            <a:ext cx="1500187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62" grpId="0" animBg="1"/>
      <p:bldP spid="12596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2 Rectángulo"/>
          <p:cNvSpPr>
            <a:spLocks noChangeArrowheads="1"/>
          </p:cNvSpPr>
          <p:nvPr/>
        </p:nvSpPr>
        <p:spPr bwMode="auto">
          <a:xfrm>
            <a:off x="1214438" y="214313"/>
            <a:ext cx="664368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c-</a:t>
            </a:r>
            <a:r>
              <a:rPr lang="es-AR" sz="2400"/>
              <a:t> Una de ellas se regula de manera recíproca a la enzima de la glucogenólisis.</a:t>
            </a:r>
          </a:p>
          <a:p>
            <a:r>
              <a:rPr lang="es-AR" sz="2400"/>
              <a:t> Analice su comportamiento</a:t>
            </a:r>
          </a:p>
          <a:p>
            <a:endParaRPr lang="es-AR" sz="2400"/>
          </a:p>
          <a:p>
            <a:pPr algn="ctr"/>
            <a:r>
              <a:rPr lang="es-ES" sz="2800" b="1" i="1">
                <a:solidFill>
                  <a:srgbClr val="FF0000"/>
                </a:solidFill>
                <a:latin typeface="Arial Rounded MT Bold" pitchFamily="34" charset="0"/>
              </a:rPr>
              <a:t>Glucógeno sintasa</a:t>
            </a:r>
            <a:endParaRPr lang="es-ES" sz="2800" b="1">
              <a:latin typeface="Arial Rounded MT Bold" pitchFamily="34" charset="0"/>
            </a:endParaRPr>
          </a:p>
          <a:p>
            <a:endParaRPr lang="es-AR" sz="2400"/>
          </a:p>
          <a:p>
            <a:endParaRPr lang="es-ES_tradnl" sz="2400"/>
          </a:p>
          <a:p>
            <a:endParaRPr lang="es-ES_tradnl" sz="2400"/>
          </a:p>
          <a:p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 descr="25%"/>
          <p:cNvSpPr txBox="1">
            <a:spLocks noChangeArrowheads="1"/>
          </p:cNvSpPr>
          <p:nvPr/>
        </p:nvSpPr>
        <p:spPr bwMode="auto">
          <a:xfrm>
            <a:off x="1143000" y="2928938"/>
            <a:ext cx="2016125" cy="523875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>
                <a:latin typeface="Calibri" pitchFamily="34" charset="0"/>
              </a:rPr>
              <a:t>Hormonal</a:t>
            </a:r>
          </a:p>
        </p:txBody>
      </p:sp>
      <p:sp>
        <p:nvSpPr>
          <p:cNvPr id="61443" name="Oval 3" descr="20%"/>
          <p:cNvSpPr>
            <a:spLocks noChangeArrowheads="1"/>
          </p:cNvSpPr>
          <p:nvPr/>
        </p:nvSpPr>
        <p:spPr bwMode="auto">
          <a:xfrm>
            <a:off x="0" y="3429000"/>
            <a:ext cx="4129088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ES" sz="2400" b="1">
                <a:solidFill>
                  <a:srgbClr val="FF3300"/>
                </a:solidFill>
                <a:latin typeface="Calibri" pitchFamily="34" charset="0"/>
              </a:rPr>
              <a:t>(+) Insulina</a:t>
            </a:r>
          </a:p>
          <a:p>
            <a:r>
              <a:rPr lang="es-ES" sz="2400" b="1">
                <a:solidFill>
                  <a:schemeClr val="accent2"/>
                </a:solidFill>
                <a:latin typeface="Calibri" pitchFamily="34" charset="0"/>
              </a:rPr>
              <a:t>(-) </a:t>
            </a:r>
            <a:r>
              <a:rPr lang="es-MX" sz="2400" b="1">
                <a:solidFill>
                  <a:schemeClr val="accent2"/>
                </a:solidFill>
                <a:latin typeface="Calibri" pitchFamily="34" charset="0"/>
              </a:rPr>
              <a:t>Adrenalina ó </a:t>
            </a:r>
            <a:r>
              <a:rPr lang="es-ES" sz="2400" b="1">
                <a:solidFill>
                  <a:schemeClr val="accent2"/>
                </a:solidFill>
                <a:latin typeface="Calibri" pitchFamily="34" charset="0"/>
              </a:rPr>
              <a:t>Glucagón</a:t>
            </a:r>
          </a:p>
        </p:txBody>
      </p:sp>
      <p:sp>
        <p:nvSpPr>
          <p:cNvPr id="61444" name="Text Box 4"/>
          <p:cNvSpPr>
            <a:spLocks noChangeArrowheads="1"/>
          </p:cNvSpPr>
          <p:nvPr>
            <p:ph type="title"/>
          </p:nvPr>
        </p:nvSpPr>
        <p:spPr>
          <a:xfrm>
            <a:off x="133350" y="274638"/>
            <a:ext cx="8686800" cy="1143000"/>
          </a:xfrm>
          <a:solidFill>
            <a:srgbClr val="CCFFFF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s-AR" sz="3200" b="1" smtClean="0"/>
              <a:t>Regulación de la     </a:t>
            </a:r>
            <a:br>
              <a:rPr lang="es-AR" sz="3200" b="1" smtClean="0"/>
            </a:br>
            <a:r>
              <a:rPr lang="es-AR" sz="3200" b="1" smtClean="0"/>
              <a:t>GLUCÓGENO-GENESIS</a:t>
            </a:r>
            <a:endParaRPr lang="es-ES" sz="3200" b="1" smtClean="0"/>
          </a:p>
        </p:txBody>
      </p:sp>
      <p:sp>
        <p:nvSpPr>
          <p:cNvPr id="61445" name="Text Box 5" descr="25%"/>
          <p:cNvSpPr txBox="1">
            <a:spLocks noChangeArrowheads="1"/>
          </p:cNvSpPr>
          <p:nvPr/>
        </p:nvSpPr>
        <p:spPr bwMode="auto">
          <a:xfrm>
            <a:off x="5500688" y="3000375"/>
            <a:ext cx="2016125" cy="5286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>
                <a:latin typeface="Calibri" pitchFamily="34" charset="0"/>
              </a:rPr>
              <a:t>Alostérica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61446" name="Oval 6" descr="20%"/>
          <p:cNvSpPr>
            <a:spLocks noChangeArrowheads="1"/>
          </p:cNvSpPr>
          <p:nvPr/>
        </p:nvSpPr>
        <p:spPr bwMode="auto">
          <a:xfrm>
            <a:off x="4649788" y="3503613"/>
            <a:ext cx="3851275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MX" sz="2400" b="1">
                <a:solidFill>
                  <a:srgbClr val="FF3300"/>
                </a:solidFill>
                <a:latin typeface="Calibri" pitchFamily="34" charset="0"/>
              </a:rPr>
              <a:t>(+) Glucosa-6-fosfato</a:t>
            </a:r>
          </a:p>
          <a:p>
            <a:r>
              <a:rPr lang="es-MX" sz="2400" b="1">
                <a:solidFill>
                  <a:schemeClr val="accent2"/>
                </a:solidFill>
                <a:latin typeface="Calibri" pitchFamily="34" charset="0"/>
              </a:rPr>
              <a:t>(-)Ca</a:t>
            </a:r>
            <a:r>
              <a:rPr lang="es-MX" sz="2400" b="1" baseline="30000">
                <a:solidFill>
                  <a:schemeClr val="accent2"/>
                </a:solidFill>
                <a:latin typeface="Calibri" pitchFamily="34" charset="0"/>
              </a:rPr>
              <a:t>++</a:t>
            </a:r>
          </a:p>
          <a:p>
            <a:r>
              <a:rPr lang="es-MX" sz="2400" b="1">
                <a:solidFill>
                  <a:schemeClr val="accent2"/>
                </a:solidFill>
                <a:latin typeface="Calibri" pitchFamily="34" charset="0"/>
              </a:rPr>
              <a:t>(-) Glucógeno</a:t>
            </a:r>
            <a:endParaRPr lang="es-ES" sz="2400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61447" name="Text Box 7" descr="25%"/>
          <p:cNvSpPr txBox="1">
            <a:spLocks noChangeArrowheads="1"/>
          </p:cNvSpPr>
          <p:nvPr/>
        </p:nvSpPr>
        <p:spPr bwMode="auto">
          <a:xfrm>
            <a:off x="2286000" y="1714500"/>
            <a:ext cx="4648200" cy="588963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 b="1" i="1">
                <a:solidFill>
                  <a:srgbClr val="FF0000"/>
                </a:solidFill>
                <a:latin typeface="Calibri" pitchFamily="34" charset="0"/>
              </a:rPr>
              <a:t>Glucógeno sintasa</a:t>
            </a:r>
            <a:endParaRPr lang="es-ES" sz="3200" b="1" i="1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0" name="9 Conector recto de flecha"/>
          <p:cNvCxnSpPr>
            <a:stCxn id="61442" idx="0"/>
          </p:cNvCxnSpPr>
          <p:nvPr/>
        </p:nvCxnSpPr>
        <p:spPr>
          <a:xfrm rot="5400000" flipH="1" flipV="1">
            <a:off x="2304256" y="2161382"/>
            <a:ext cx="614363" cy="92075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10800000">
            <a:off x="5992813" y="2357438"/>
            <a:ext cx="650875" cy="642937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642938" y="4643438"/>
            <a:ext cx="2389187" cy="78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Regulación de la </a:t>
            </a:r>
          </a:p>
          <a:p>
            <a:pPr algn="ctr">
              <a:spcBef>
                <a:spcPct val="50000"/>
              </a:spcBef>
              <a:defRPr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modificación covalente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4"/>
          <p:cNvSpPr txBox="1">
            <a:spLocks noChangeArrowheads="1"/>
          </p:cNvSpPr>
          <p:nvPr/>
        </p:nvSpPr>
        <p:spPr bwMode="auto">
          <a:xfrm>
            <a:off x="323850" y="115888"/>
            <a:ext cx="82804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 b="1" i="1" dirty="0">
                <a:solidFill>
                  <a:srgbClr val="FF0000"/>
                </a:solidFill>
              </a:rPr>
              <a:t>Glucógeno </a:t>
            </a:r>
            <a:r>
              <a:rPr lang="es-ES" sz="2400" b="1" i="1" dirty="0" err="1">
                <a:solidFill>
                  <a:srgbClr val="FF0000"/>
                </a:solidFill>
              </a:rPr>
              <a:t>sintasa</a:t>
            </a:r>
            <a:r>
              <a:rPr lang="es-ES" sz="2400" b="1" i="1" dirty="0">
                <a:solidFill>
                  <a:srgbClr val="FF0000"/>
                </a:solidFill>
              </a:rPr>
              <a:t> </a:t>
            </a:r>
            <a:endParaRPr lang="es-ES" sz="2400" b="1" i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s-ES" sz="2300" b="1" dirty="0">
                <a:solidFill>
                  <a:srgbClr val="1104B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MODIFICACIÓN COVALENTE </a:t>
            </a:r>
          </a:p>
          <a:p>
            <a:pPr algn="ctr">
              <a:defRPr/>
            </a:pPr>
            <a:r>
              <a:rPr lang="es-ES" sz="2300" b="1" dirty="0">
                <a:solidFill>
                  <a:srgbClr val="1104B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regulada por  hormonas</a:t>
            </a:r>
            <a:endParaRPr lang="es-ES" sz="2300" b="1" dirty="0">
              <a:solidFill>
                <a:srgbClr val="1104B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r>
              <a:rPr lang="es-ES" sz="2000" b="1" dirty="0"/>
              <a:t>Cuando </a:t>
            </a:r>
            <a:r>
              <a:rPr lang="es-ES" sz="2000" b="1" dirty="0"/>
              <a:t>la </a:t>
            </a:r>
            <a:r>
              <a:rPr lang="es-ES" sz="2000" b="1" dirty="0">
                <a:solidFill>
                  <a:srgbClr val="FF0000"/>
                </a:solidFill>
              </a:rPr>
              <a:t>Glucógeno </a:t>
            </a:r>
            <a:r>
              <a:rPr lang="es-ES" sz="2000" b="1" i="1" dirty="0" err="1">
                <a:solidFill>
                  <a:srgbClr val="FF0000"/>
                </a:solidFill>
              </a:rPr>
              <a:t>sintasa</a:t>
            </a:r>
            <a:r>
              <a:rPr lang="es-ES" sz="2000" b="1" dirty="0">
                <a:solidFill>
                  <a:srgbClr val="FF0000"/>
                </a:solidFill>
              </a:rPr>
              <a:t> </a:t>
            </a:r>
            <a:r>
              <a:rPr lang="es-ES" sz="2000" b="1" dirty="0"/>
              <a:t>(</a:t>
            </a:r>
            <a:r>
              <a:rPr lang="es-ES" sz="2000" b="1" dirty="0">
                <a:solidFill>
                  <a:srgbClr val="FF0000"/>
                </a:solidFill>
              </a:rPr>
              <a:t>GS</a:t>
            </a:r>
            <a:r>
              <a:rPr lang="es-ES" sz="2000" b="1" dirty="0"/>
              <a:t>) está </a:t>
            </a:r>
            <a:r>
              <a:rPr lang="es-ES" sz="2000" b="1" dirty="0" err="1"/>
              <a:t>fosforilada</a:t>
            </a:r>
            <a:r>
              <a:rPr lang="es-ES" sz="2000" b="1" dirty="0"/>
              <a:t> es poco activa (</a:t>
            </a:r>
            <a:r>
              <a:rPr lang="es-ES" sz="2000" b="1" dirty="0" err="1"/>
              <a:t>GSb</a:t>
            </a:r>
            <a:r>
              <a:rPr lang="es-ES" sz="2000" b="1" dirty="0"/>
              <a:t>), mientras que cuando se encuentra </a:t>
            </a:r>
            <a:r>
              <a:rPr lang="es-ES" sz="2000" b="1" dirty="0" err="1"/>
              <a:t>desfosforilada</a:t>
            </a:r>
            <a:r>
              <a:rPr lang="es-ES" sz="2000" b="1" dirty="0"/>
              <a:t> es muy activa (</a:t>
            </a:r>
            <a:r>
              <a:rPr lang="es-ES" sz="2000" b="1" dirty="0" err="1"/>
              <a:t>GSa</a:t>
            </a:r>
            <a:r>
              <a:rPr lang="es-ES" sz="2000" b="1" dirty="0"/>
              <a:t>). Esta regulación está sometida a control hormonal.</a:t>
            </a:r>
            <a:r>
              <a:rPr lang="es-ES" sz="2000" dirty="0"/>
              <a:t> </a:t>
            </a:r>
          </a:p>
        </p:txBody>
      </p:sp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5580063" y="3644900"/>
            <a:ext cx="2592387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CO" sz="3600">
                <a:solidFill>
                  <a:schemeClr val="accent2"/>
                </a:solidFill>
              </a:rPr>
              <a:t>Sintasa A</a:t>
            </a:r>
          </a:p>
          <a:p>
            <a:pPr algn="ctr"/>
            <a:r>
              <a:rPr lang="es-CO" sz="3600">
                <a:solidFill>
                  <a:schemeClr val="accent2"/>
                </a:solidFill>
              </a:rPr>
              <a:t>(muy activa)</a:t>
            </a:r>
            <a:endParaRPr lang="es-ES" sz="3600">
              <a:solidFill>
                <a:schemeClr val="accent2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16013" y="3573463"/>
            <a:ext cx="2879725" cy="1727200"/>
            <a:chOff x="703" y="2251"/>
            <a:chExt cx="1814" cy="1088"/>
          </a:xfrm>
        </p:grpSpPr>
        <p:sp>
          <p:nvSpPr>
            <p:cNvPr id="62488" name="Rectangle 9"/>
            <p:cNvSpPr>
              <a:spLocks noChangeArrowheads="1"/>
            </p:cNvSpPr>
            <p:nvPr/>
          </p:nvSpPr>
          <p:spPr bwMode="auto">
            <a:xfrm>
              <a:off x="929" y="2251"/>
              <a:ext cx="1588" cy="99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3600">
                  <a:solidFill>
                    <a:schemeClr val="accent2"/>
                  </a:solidFill>
                </a:rPr>
                <a:t>Sintasa B </a:t>
              </a:r>
            </a:p>
            <a:p>
              <a:pPr algn="ctr"/>
              <a:r>
                <a:rPr lang="es-CO" sz="3200">
                  <a:solidFill>
                    <a:schemeClr val="accent2"/>
                  </a:solidFill>
                </a:rPr>
                <a:t>(poco </a:t>
              </a:r>
            </a:p>
            <a:p>
              <a:pPr algn="ctr"/>
              <a:r>
                <a:rPr lang="es-CO" sz="3200">
                  <a:solidFill>
                    <a:schemeClr val="accent2"/>
                  </a:solidFill>
                </a:rPr>
                <a:t>activa)</a:t>
              </a:r>
              <a:endParaRPr lang="es-ES" sz="3200">
                <a:solidFill>
                  <a:schemeClr val="accent2"/>
                </a:solidFill>
              </a:endParaRPr>
            </a:p>
          </p:txBody>
        </p:sp>
        <p:sp>
          <p:nvSpPr>
            <p:cNvPr id="62489" name="Oval 7"/>
            <p:cNvSpPr>
              <a:spLocks noChangeArrowheads="1"/>
            </p:cNvSpPr>
            <p:nvPr/>
          </p:nvSpPr>
          <p:spPr bwMode="auto">
            <a:xfrm>
              <a:off x="703" y="2750"/>
              <a:ext cx="590" cy="58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P</a:t>
              </a:r>
              <a:endParaRPr lang="es-ES" sz="4000">
                <a:solidFill>
                  <a:schemeClr val="bg1"/>
                </a:solidFill>
              </a:endParaRPr>
            </a:p>
          </p:txBody>
        </p:sp>
      </p:grpSp>
      <p:sp>
        <p:nvSpPr>
          <p:cNvPr id="130055" name="AutoShape 7"/>
          <p:cNvSpPr>
            <a:spLocks noChangeArrowheads="1"/>
          </p:cNvSpPr>
          <p:nvPr/>
        </p:nvSpPr>
        <p:spPr bwMode="auto">
          <a:xfrm flipH="1">
            <a:off x="3348038" y="5157788"/>
            <a:ext cx="2808287" cy="719137"/>
          </a:xfrm>
          <a:prstGeom prst="curvedUpArrow">
            <a:avLst>
              <a:gd name="adj1" fmla="val 78102"/>
              <a:gd name="adj2" fmla="val 15620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138613" y="2420938"/>
            <a:ext cx="1370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i="1">
                <a:solidFill>
                  <a:srgbClr val="FF0000"/>
                </a:solidFill>
              </a:rPr>
              <a:t>Fosfatasa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492500" y="2060575"/>
            <a:ext cx="4030663" cy="1439863"/>
            <a:chOff x="2200" y="1298"/>
            <a:chExt cx="2539" cy="907"/>
          </a:xfrm>
        </p:grpSpPr>
        <p:sp>
          <p:nvSpPr>
            <p:cNvPr id="62485" name="AutoShape 10"/>
            <p:cNvSpPr>
              <a:spLocks noChangeArrowheads="1"/>
            </p:cNvSpPr>
            <p:nvPr/>
          </p:nvSpPr>
          <p:spPr bwMode="auto">
            <a:xfrm>
              <a:off x="2200" y="1752"/>
              <a:ext cx="1860" cy="453"/>
            </a:xfrm>
            <a:prstGeom prst="curvedDownArrow">
              <a:avLst>
                <a:gd name="adj1" fmla="val 82119"/>
                <a:gd name="adj2" fmla="val 164238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86" name="Oval 7"/>
            <p:cNvSpPr>
              <a:spLocks noChangeArrowheads="1"/>
            </p:cNvSpPr>
            <p:nvPr/>
          </p:nvSpPr>
          <p:spPr bwMode="auto">
            <a:xfrm>
              <a:off x="4195" y="1298"/>
              <a:ext cx="544" cy="54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P</a:t>
              </a:r>
              <a:endParaRPr lang="es-ES" sz="4000">
                <a:solidFill>
                  <a:schemeClr val="bg1"/>
                </a:solidFill>
              </a:endParaRPr>
            </a:p>
          </p:txBody>
        </p:sp>
        <p:sp>
          <p:nvSpPr>
            <p:cNvPr id="62487" name="Arc 12"/>
            <p:cNvSpPr>
              <a:spLocks/>
            </p:cNvSpPr>
            <p:nvPr/>
          </p:nvSpPr>
          <p:spPr bwMode="auto">
            <a:xfrm flipV="1">
              <a:off x="3606" y="1570"/>
              <a:ext cx="544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14300">
              <a:solidFill>
                <a:srgbClr val="99CC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4284663" y="5373688"/>
            <a:ext cx="118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i="1">
                <a:solidFill>
                  <a:srgbClr val="FF0000"/>
                </a:solidFill>
              </a:rPr>
              <a:t>Quinasa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195513" y="5734050"/>
            <a:ext cx="5472112" cy="1123950"/>
            <a:chOff x="1383" y="3612"/>
            <a:chExt cx="3447" cy="708"/>
          </a:xfrm>
        </p:grpSpPr>
        <p:sp>
          <p:nvSpPr>
            <p:cNvPr id="62482" name="AutoShape 15"/>
            <p:cNvSpPr>
              <a:spLocks noChangeArrowheads="1"/>
            </p:cNvSpPr>
            <p:nvPr/>
          </p:nvSpPr>
          <p:spPr bwMode="auto">
            <a:xfrm flipH="1">
              <a:off x="1973" y="3657"/>
              <a:ext cx="1996" cy="317"/>
            </a:xfrm>
            <a:prstGeom prst="curvedDownArrow">
              <a:avLst>
                <a:gd name="adj1" fmla="val 125931"/>
                <a:gd name="adj2" fmla="val 251861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483" name="Oval 7"/>
            <p:cNvSpPr>
              <a:spLocks noChangeArrowheads="1"/>
            </p:cNvSpPr>
            <p:nvPr/>
          </p:nvSpPr>
          <p:spPr bwMode="auto">
            <a:xfrm>
              <a:off x="4014" y="3612"/>
              <a:ext cx="816" cy="5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ATP</a:t>
              </a:r>
              <a:endParaRPr lang="es-ES" sz="4000">
                <a:solidFill>
                  <a:schemeClr val="bg1"/>
                </a:solidFill>
              </a:endParaRPr>
            </a:p>
          </p:txBody>
        </p:sp>
        <p:sp>
          <p:nvSpPr>
            <p:cNvPr id="62484" name="Oval 7"/>
            <p:cNvSpPr>
              <a:spLocks noChangeArrowheads="1"/>
            </p:cNvSpPr>
            <p:nvPr/>
          </p:nvSpPr>
          <p:spPr bwMode="auto">
            <a:xfrm>
              <a:off x="1383" y="3730"/>
              <a:ext cx="816" cy="5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CO" sz="4000">
                  <a:solidFill>
                    <a:schemeClr val="bg1"/>
                  </a:solidFill>
                </a:rPr>
                <a:t>ADP</a:t>
              </a:r>
              <a:endParaRPr lang="es-ES" sz="4000">
                <a:solidFill>
                  <a:schemeClr val="bg1"/>
                </a:solidFill>
              </a:endParaRPr>
            </a:p>
          </p:txBody>
        </p:sp>
      </p:grpSp>
      <p:sp>
        <p:nvSpPr>
          <p:cNvPr id="130066" name="Text Box 18"/>
          <p:cNvSpPr txBox="1">
            <a:spLocks noChangeArrowheads="1"/>
          </p:cNvSpPr>
          <p:nvPr/>
        </p:nvSpPr>
        <p:spPr bwMode="auto">
          <a:xfrm>
            <a:off x="468313" y="2492375"/>
            <a:ext cx="1385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009900"/>
                </a:solidFill>
              </a:rPr>
              <a:t>INSULINA</a:t>
            </a:r>
          </a:p>
        </p:txBody>
      </p:sp>
      <p:sp>
        <p:nvSpPr>
          <p:cNvPr id="130067" name="Text Box 19"/>
          <p:cNvSpPr txBox="1">
            <a:spLocks noChangeArrowheads="1"/>
          </p:cNvSpPr>
          <p:nvPr/>
        </p:nvSpPr>
        <p:spPr bwMode="auto">
          <a:xfrm>
            <a:off x="323850" y="5445125"/>
            <a:ext cx="1868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009900"/>
                </a:solidFill>
              </a:rPr>
              <a:t>ADRENALINA</a:t>
            </a:r>
          </a:p>
          <a:p>
            <a:r>
              <a:rPr lang="es-ES_tradnl" sz="2000" b="1">
                <a:solidFill>
                  <a:srgbClr val="009900"/>
                </a:solidFill>
              </a:rPr>
              <a:t>GLUCAG</a:t>
            </a:r>
            <a:r>
              <a:rPr lang="en-US" sz="2000" b="1">
                <a:solidFill>
                  <a:srgbClr val="009900"/>
                </a:solidFill>
              </a:rPr>
              <a:t>Ó</a:t>
            </a:r>
            <a:r>
              <a:rPr lang="es-ES_tradnl" sz="2000" b="1">
                <a:solidFill>
                  <a:srgbClr val="009900"/>
                </a:solidFill>
              </a:rPr>
              <a:t>N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835150" y="2268538"/>
            <a:ext cx="1944688" cy="457200"/>
            <a:chOff x="1156" y="1429"/>
            <a:chExt cx="1225" cy="288"/>
          </a:xfrm>
        </p:grpSpPr>
        <p:sp>
          <p:nvSpPr>
            <p:cNvPr id="62480" name="Line 21"/>
            <p:cNvSpPr>
              <a:spLocks noChangeShapeType="1"/>
            </p:cNvSpPr>
            <p:nvPr/>
          </p:nvSpPr>
          <p:spPr bwMode="auto">
            <a:xfrm>
              <a:off x="1156" y="1706"/>
              <a:ext cx="1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62481" name="Text Box 22"/>
            <p:cNvSpPr txBox="1">
              <a:spLocks noChangeArrowheads="1"/>
            </p:cNvSpPr>
            <p:nvPr/>
          </p:nvSpPr>
          <p:spPr bwMode="auto">
            <a:xfrm>
              <a:off x="1973" y="1429"/>
              <a:ext cx="3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33CC"/>
                  </a:solidFill>
                </a:rPr>
                <a:t>(+)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908175" y="5373688"/>
            <a:ext cx="1944688" cy="457200"/>
            <a:chOff x="1202" y="3385"/>
            <a:chExt cx="1225" cy="288"/>
          </a:xfrm>
        </p:grpSpPr>
        <p:sp>
          <p:nvSpPr>
            <p:cNvPr id="62478" name="Line 24"/>
            <p:cNvSpPr>
              <a:spLocks noChangeShapeType="1"/>
            </p:cNvSpPr>
            <p:nvPr/>
          </p:nvSpPr>
          <p:spPr bwMode="auto">
            <a:xfrm>
              <a:off x="1202" y="3657"/>
              <a:ext cx="1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62479" name="Text Box 25"/>
            <p:cNvSpPr txBox="1">
              <a:spLocks noChangeArrowheads="1"/>
            </p:cNvSpPr>
            <p:nvPr/>
          </p:nvSpPr>
          <p:spPr bwMode="auto">
            <a:xfrm>
              <a:off x="1980" y="3385"/>
              <a:ext cx="3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33CC"/>
                  </a:solidFill>
                </a:rPr>
                <a:t>(+)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5" grpId="0" animBg="1"/>
      <p:bldP spid="130056" grpId="0"/>
      <p:bldP spid="130061" grpId="0"/>
      <p:bldP spid="130066" grpId="0"/>
      <p:bldP spid="1300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CuadroTexto"/>
          <p:cNvSpPr txBox="1">
            <a:spLocks noChangeArrowheads="1"/>
          </p:cNvSpPr>
          <p:nvPr/>
        </p:nvSpPr>
        <p:spPr bwMode="auto">
          <a:xfrm>
            <a:off x="1143000" y="1214438"/>
            <a:ext cx="65008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Problema 6- </a:t>
            </a:r>
            <a:r>
              <a:rPr lang="es-AR" sz="2400"/>
              <a:t>En condiciones de</a:t>
            </a:r>
            <a:r>
              <a:rPr lang="es-AR" sz="2400">
                <a:solidFill>
                  <a:srgbClr val="00B050"/>
                </a:solidFill>
              </a:rPr>
              <a:t> </a:t>
            </a:r>
            <a:r>
              <a:rPr lang="es-AR" sz="2400" b="1">
                <a:solidFill>
                  <a:srgbClr val="00B050"/>
                </a:solidFill>
              </a:rPr>
              <a:t>hipoglucemia</a:t>
            </a:r>
            <a:r>
              <a:rPr lang="es-AR" sz="2400">
                <a:solidFill>
                  <a:srgbClr val="00B050"/>
                </a:solidFill>
              </a:rPr>
              <a:t> </a:t>
            </a:r>
            <a:r>
              <a:rPr lang="es-AR" sz="2400"/>
              <a:t>se libera la hormona glucagón, debido a su acción se incrementan los niveles de AMPc intracelular.</a:t>
            </a:r>
          </a:p>
          <a:p>
            <a:endParaRPr lang="es-AR" sz="2400"/>
          </a:p>
          <a:p>
            <a:r>
              <a:rPr lang="es-AR" sz="2400"/>
              <a:t> Fundamente cómo se encontrarán los siguientes procesos en esta condición y sus </a:t>
            </a:r>
            <a:r>
              <a:rPr lang="es-AR" sz="2400">
                <a:solidFill>
                  <a:srgbClr val="00B050"/>
                </a:solidFill>
              </a:rPr>
              <a:t>consecuencias para la glucemia</a:t>
            </a:r>
            <a:r>
              <a:rPr lang="es-AR" sz="2400"/>
              <a:t>:</a:t>
            </a:r>
          </a:p>
          <a:p>
            <a:endParaRPr lang="es-AR" sz="2400"/>
          </a:p>
          <a:p>
            <a:r>
              <a:rPr lang="es-AR" sz="2400"/>
              <a:t>a) </a:t>
            </a:r>
            <a:r>
              <a:rPr lang="es-AR" sz="2400">
                <a:solidFill>
                  <a:srgbClr val="1104BC"/>
                </a:solidFill>
              </a:rPr>
              <a:t>glucogenogénesis</a:t>
            </a:r>
            <a:r>
              <a:rPr lang="es-AR" sz="2400"/>
              <a:t>. </a:t>
            </a:r>
          </a:p>
          <a:p>
            <a:r>
              <a:rPr lang="es-AR" sz="2400"/>
              <a:t>b)</a:t>
            </a:r>
            <a:r>
              <a:rPr lang="es-AR" sz="2400">
                <a:solidFill>
                  <a:srgbClr val="FF0000"/>
                </a:solidFill>
              </a:rPr>
              <a:t> glucogenólisis</a:t>
            </a:r>
          </a:p>
          <a:p>
            <a:endParaRPr lang="es-A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CuadroTexto"/>
          <p:cNvSpPr txBox="1">
            <a:spLocks noChangeArrowheads="1"/>
          </p:cNvSpPr>
          <p:nvPr/>
        </p:nvSpPr>
        <p:spPr bwMode="auto">
          <a:xfrm>
            <a:off x="0" y="428625"/>
            <a:ext cx="9144000" cy="744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FF0000"/>
                </a:solidFill>
              </a:rPr>
              <a:t>TP N° 3 - PROBLEMAS  DE APLICACIÓN</a:t>
            </a:r>
          </a:p>
          <a:p>
            <a:pPr>
              <a:defRPr/>
            </a:pPr>
            <a:endParaRPr lang="es-AR" sz="2400" b="1" dirty="0"/>
          </a:p>
          <a:p>
            <a:pPr>
              <a:defRPr/>
            </a:pPr>
            <a:r>
              <a:rPr lang="es-AR" sz="2400" b="1" dirty="0">
                <a:solidFill>
                  <a:srgbClr val="FF0000"/>
                </a:solidFill>
              </a:rPr>
              <a:t>Problema 4-</a:t>
            </a:r>
            <a:r>
              <a:rPr lang="es-AR" sz="2400" dirty="0">
                <a:solidFill>
                  <a:srgbClr val="FF0000"/>
                </a:solidFill>
              </a:rPr>
              <a:t> </a:t>
            </a:r>
            <a:r>
              <a:rPr lang="es-AR" sz="2400" u="sng" dirty="0" err="1">
                <a:solidFill>
                  <a:srgbClr val="FF0000"/>
                </a:solidFill>
              </a:rPr>
              <a:t>Glucogenólisis</a:t>
            </a:r>
            <a:r>
              <a:rPr lang="es-AR" sz="2400" dirty="0"/>
              <a:t>: A partir del glucógeno por la acción secuencial de dos enzimas se libera glucosa-1-fosfato y glucosa: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400" b="1" i="1" dirty="0">
                <a:solidFill>
                  <a:srgbClr val="FF0000"/>
                </a:solidFill>
              </a:rPr>
              <a:t>Glucógeno fosforilasa</a:t>
            </a:r>
            <a:r>
              <a:rPr lang="es-ES_tradnl" sz="2400" dirty="0"/>
              <a:t> (Hígado)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400" b="1" i="1" dirty="0">
                <a:solidFill>
                  <a:srgbClr val="1104BC"/>
                </a:solidFill>
              </a:rPr>
              <a:t>Enzima </a:t>
            </a:r>
            <a:r>
              <a:rPr lang="es-ES_tradnl" sz="2400" b="1" i="1" dirty="0" err="1">
                <a:solidFill>
                  <a:srgbClr val="1104BC"/>
                </a:solidFill>
              </a:rPr>
              <a:t>desramificante</a:t>
            </a:r>
            <a:r>
              <a:rPr lang="es-ES_tradnl" sz="2400" b="1" i="1" dirty="0">
                <a:solidFill>
                  <a:srgbClr val="1104BC"/>
                </a:solidFill>
              </a:rPr>
              <a:t> (función: </a:t>
            </a:r>
            <a:r>
              <a:rPr lang="es-ES_tradnl" sz="2400" b="1" i="1" dirty="0" err="1">
                <a:solidFill>
                  <a:srgbClr val="1104BC"/>
                </a:solidFill>
              </a:rPr>
              <a:t>transferasa</a:t>
            </a:r>
            <a:r>
              <a:rPr lang="es-ES_tradnl" sz="2400" b="1" i="1" dirty="0">
                <a:solidFill>
                  <a:srgbClr val="1104BC"/>
                </a:solidFill>
              </a:rPr>
              <a:t> y </a:t>
            </a:r>
            <a:r>
              <a:rPr lang="es-ES_tradnl" sz="2400" b="1" i="1" dirty="0" err="1">
                <a:solidFill>
                  <a:srgbClr val="1104BC"/>
                </a:solidFill>
              </a:rPr>
              <a:t>glicosidasa</a:t>
            </a:r>
            <a:r>
              <a:rPr lang="es-ES_tradnl" sz="2400" b="1" i="1" dirty="0">
                <a:solidFill>
                  <a:srgbClr val="1104BC"/>
                </a:solidFill>
              </a:rPr>
              <a:t>)</a:t>
            </a:r>
          </a:p>
          <a:p>
            <a:pPr>
              <a:defRPr/>
            </a:pPr>
            <a:endParaRPr lang="es-AR" sz="2400" dirty="0"/>
          </a:p>
          <a:p>
            <a:pPr>
              <a:defRPr/>
            </a:pPr>
            <a:r>
              <a:rPr lang="es-AR" sz="2400" b="1" dirty="0"/>
              <a:t>	a)-</a:t>
            </a:r>
            <a:r>
              <a:rPr lang="es-AR" sz="2400" dirty="0"/>
              <a:t> ¿En qué situaciones fisiológicas se activa esta vía? </a:t>
            </a:r>
          </a:p>
          <a:p>
            <a:pPr>
              <a:defRPr/>
            </a:pPr>
            <a:endParaRPr lang="es-ES_tradnl" sz="2400" dirty="0"/>
          </a:p>
          <a:p>
            <a:pPr>
              <a:defRPr/>
            </a:pPr>
            <a:r>
              <a:rPr lang="es-ES_tradnl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AYUNO </a:t>
            </a:r>
            <a:r>
              <a:rPr lang="es-ES_tradnl" sz="2400" dirty="0"/>
              <a:t>   Liberación de    </a:t>
            </a:r>
            <a:r>
              <a:rPr lang="es-ES_tradnl" sz="2400" b="1" dirty="0">
                <a:solidFill>
                  <a:srgbClr val="1104BC"/>
                </a:solidFill>
              </a:rPr>
              <a:t>GLUCAGÓN</a:t>
            </a:r>
          </a:p>
          <a:p>
            <a:pPr>
              <a:defRPr/>
            </a:pPr>
            <a:r>
              <a:rPr lang="es-ES_tradnl" sz="2400" b="1" dirty="0">
                <a:solidFill>
                  <a:srgbClr val="1104BC"/>
                </a:solidFill>
              </a:rPr>
              <a:t>(baja glucemia)</a:t>
            </a:r>
          </a:p>
          <a:p>
            <a:pPr>
              <a:defRPr/>
            </a:pPr>
            <a:r>
              <a:rPr lang="es-ES_tradnl" sz="2400" b="1" dirty="0">
                <a:solidFill>
                  <a:srgbClr val="1104BC"/>
                </a:solidFill>
              </a:rPr>
              <a:t>					</a:t>
            </a:r>
            <a:r>
              <a:rPr lang="es-ES_tradnl" sz="4400" b="1" dirty="0">
                <a:solidFill>
                  <a:srgbClr val="1104BC"/>
                </a:solidFill>
              </a:rPr>
              <a:t>+</a:t>
            </a:r>
          </a:p>
          <a:p>
            <a:pPr>
              <a:defRPr/>
            </a:pPr>
            <a:r>
              <a:rPr lang="es-ES_tradnl" sz="2400" b="1" dirty="0">
                <a:solidFill>
                  <a:srgbClr val="1104BC"/>
                </a:solidFill>
              </a:rPr>
              <a:t>					</a:t>
            </a:r>
          </a:p>
          <a:p>
            <a:pPr algn="ctr">
              <a:defRPr/>
            </a:pPr>
            <a:r>
              <a:rPr lang="es-ES_tradnl" sz="2400" b="1" i="1" dirty="0">
                <a:solidFill>
                  <a:srgbClr val="FF0000"/>
                </a:solidFill>
              </a:rPr>
              <a:t>		Glucógeno fosforilasa</a:t>
            </a:r>
            <a:r>
              <a:rPr lang="es-ES_tradnl" sz="2400" dirty="0"/>
              <a:t> (Hígado)</a:t>
            </a:r>
          </a:p>
          <a:p>
            <a:pPr algn="ctr">
              <a:defRPr/>
            </a:pPr>
            <a:endParaRPr lang="es-ES_tradnl" sz="2400" dirty="0"/>
          </a:p>
          <a:p>
            <a:pPr>
              <a:defRPr/>
            </a:pPr>
            <a:r>
              <a:rPr lang="es-ES_tradnl" sz="2400" dirty="0"/>
              <a:t>		GLUCÓGENO		  Glucosa-1P 			</a:t>
            </a:r>
            <a:endParaRPr lang="es-AR" sz="2400" dirty="0"/>
          </a:p>
          <a:p>
            <a:pPr algn="ctr">
              <a:defRPr/>
            </a:pPr>
            <a:r>
              <a:rPr lang="es-AR" sz="2400" b="1" dirty="0"/>
              <a:t>	</a:t>
            </a:r>
            <a:r>
              <a:rPr lang="es-AR" sz="2400" dirty="0"/>
              <a:t> </a:t>
            </a:r>
          </a:p>
          <a:p>
            <a:pPr>
              <a:defRPr/>
            </a:pPr>
            <a:endParaRPr lang="es-AR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1785938" y="3857625"/>
            <a:ext cx="19288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>
            <a:off x="3822700" y="4964113"/>
            <a:ext cx="1357313" cy="1587"/>
          </a:xfrm>
          <a:prstGeom prst="straightConnector1">
            <a:avLst/>
          </a:prstGeom>
          <a:ln w="47625">
            <a:solidFill>
              <a:srgbClr val="1104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 flipH="1" flipV="1">
            <a:off x="4572000" y="4643438"/>
            <a:ext cx="500063" cy="571500"/>
          </a:xfrm>
          <a:prstGeom prst="ellipse">
            <a:avLst/>
          </a:prstGeom>
          <a:noFill/>
          <a:ln w="38100"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Flecha curvada hacia abajo"/>
          <p:cNvSpPr/>
          <p:nvPr/>
        </p:nvSpPr>
        <p:spPr>
          <a:xfrm>
            <a:off x="4000500" y="6000750"/>
            <a:ext cx="1714500" cy="5715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CuadroTexto"/>
          <p:cNvSpPr txBox="1">
            <a:spLocks noChangeArrowheads="1"/>
          </p:cNvSpPr>
          <p:nvPr/>
        </p:nvSpPr>
        <p:spPr bwMode="auto">
          <a:xfrm>
            <a:off x="2357438" y="1571625"/>
            <a:ext cx="30765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800" b="1">
                <a:solidFill>
                  <a:srgbClr val="00B050"/>
                </a:solidFill>
              </a:rPr>
              <a:t>HIPOGLUCEMIA</a:t>
            </a:r>
            <a:r>
              <a:rPr lang="es-AR" sz="2800">
                <a:solidFill>
                  <a:srgbClr val="00B050"/>
                </a:solidFill>
              </a:rPr>
              <a:t> </a:t>
            </a:r>
          </a:p>
          <a:p>
            <a:pPr algn="ctr"/>
            <a:endParaRPr lang="es-AR" sz="2800">
              <a:solidFill>
                <a:srgbClr val="00B050"/>
              </a:solidFill>
            </a:endParaRPr>
          </a:p>
          <a:p>
            <a:pPr algn="ctr"/>
            <a:r>
              <a:rPr lang="es-AR" sz="2400"/>
              <a:t>GLUCAGÓN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5400000" flipH="1" flipV="1">
            <a:off x="2749550" y="2606675"/>
            <a:ext cx="35718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5400000" flipH="1" flipV="1">
            <a:off x="2606675" y="2606675"/>
            <a:ext cx="35718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 redondeado"/>
          <p:cNvSpPr/>
          <p:nvPr/>
        </p:nvSpPr>
        <p:spPr>
          <a:xfrm>
            <a:off x="2286000" y="1571625"/>
            <a:ext cx="3286125" cy="1500188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 de flecha"/>
          <p:cNvCxnSpPr/>
          <p:nvPr/>
        </p:nvCxnSpPr>
        <p:spPr>
          <a:xfrm rot="5400000">
            <a:off x="2714626" y="2786062"/>
            <a:ext cx="857250" cy="157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0" idx="2"/>
          </p:cNvCxnSpPr>
          <p:nvPr/>
        </p:nvCxnSpPr>
        <p:spPr>
          <a:xfrm rot="16200000" flipH="1">
            <a:off x="4107656" y="2893220"/>
            <a:ext cx="1000125" cy="1357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4646613" y="3143250"/>
            <a:ext cx="425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b="1">
                <a:solidFill>
                  <a:srgbClr val="1104BC"/>
                </a:solidFill>
              </a:rPr>
              <a:t>+</a:t>
            </a:r>
            <a:endParaRPr lang="es-AR" sz="3200"/>
          </a:p>
        </p:txBody>
      </p:sp>
      <p:sp>
        <p:nvSpPr>
          <p:cNvPr id="16" name="15 Elipse"/>
          <p:cNvSpPr/>
          <p:nvPr/>
        </p:nvSpPr>
        <p:spPr>
          <a:xfrm flipH="1" flipV="1">
            <a:off x="4643438" y="3143250"/>
            <a:ext cx="500062" cy="571500"/>
          </a:xfrm>
          <a:prstGeom prst="ellipse">
            <a:avLst/>
          </a:prstGeom>
          <a:noFill/>
          <a:ln w="38100"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9" name="18 Rectángulo redondeado"/>
          <p:cNvSpPr/>
          <p:nvPr/>
        </p:nvSpPr>
        <p:spPr>
          <a:xfrm>
            <a:off x="4572000" y="4071938"/>
            <a:ext cx="2643188" cy="928687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0" name="19 Rectángulo redondeado"/>
          <p:cNvSpPr/>
          <p:nvPr/>
        </p:nvSpPr>
        <p:spPr>
          <a:xfrm>
            <a:off x="1143000" y="4071938"/>
            <a:ext cx="2714625" cy="857250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4524" name="21 CuadroTexto"/>
          <p:cNvSpPr txBox="1">
            <a:spLocks noChangeArrowheads="1"/>
          </p:cNvSpPr>
          <p:nvPr/>
        </p:nvSpPr>
        <p:spPr bwMode="auto">
          <a:xfrm>
            <a:off x="4786313" y="4286250"/>
            <a:ext cx="2274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FF0000"/>
                </a:solidFill>
              </a:rPr>
              <a:t>GLUCÓGENOLISIS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 flipH="1" flipV="1">
            <a:off x="2428875" y="3143250"/>
            <a:ext cx="500063" cy="5715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4" name="23 Rectángulo"/>
          <p:cNvSpPr>
            <a:spLocks noChangeArrowheads="1"/>
          </p:cNvSpPr>
          <p:nvPr/>
        </p:nvSpPr>
        <p:spPr bwMode="auto">
          <a:xfrm>
            <a:off x="2500313" y="2928938"/>
            <a:ext cx="415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5400">
                <a:solidFill>
                  <a:srgbClr val="FF0000"/>
                </a:solidFill>
              </a:rPr>
              <a:t>-</a:t>
            </a:r>
            <a:endParaRPr lang="es-AR" sz="5400">
              <a:solidFill>
                <a:srgbClr val="FF0000"/>
              </a:solidFill>
            </a:endParaRPr>
          </a:p>
        </p:txBody>
      </p:sp>
      <p:sp>
        <p:nvSpPr>
          <p:cNvPr id="64527" name="24 CuadroTexto"/>
          <p:cNvSpPr txBox="1">
            <a:spLocks noChangeArrowheads="1"/>
          </p:cNvSpPr>
          <p:nvPr/>
        </p:nvSpPr>
        <p:spPr bwMode="auto">
          <a:xfrm>
            <a:off x="1071563" y="4286250"/>
            <a:ext cx="272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1104BC"/>
                </a:solidFill>
              </a:rPr>
              <a:t>GLUCÓGENOGENESIS</a:t>
            </a:r>
            <a:endParaRPr lang="es-AR" b="1">
              <a:solidFill>
                <a:srgbClr val="1104BC"/>
              </a:solidFill>
            </a:endParaRPr>
          </a:p>
        </p:txBody>
      </p:sp>
      <p:sp>
        <p:nvSpPr>
          <p:cNvPr id="64528" name="25 CuadroTexto"/>
          <p:cNvSpPr txBox="1">
            <a:spLocks noChangeArrowheads="1"/>
          </p:cNvSpPr>
          <p:nvPr/>
        </p:nvSpPr>
        <p:spPr bwMode="auto">
          <a:xfrm flipH="1">
            <a:off x="2403475" y="5643563"/>
            <a:ext cx="4025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	</a:t>
            </a:r>
            <a:r>
              <a:rPr lang="es-ES_tradnl" sz="2400" b="1">
                <a:solidFill>
                  <a:srgbClr val="069432"/>
                </a:solidFill>
              </a:rPr>
              <a:t>GLUCEMIA</a:t>
            </a:r>
            <a:endParaRPr lang="es-AR" sz="2400" b="1">
              <a:solidFill>
                <a:srgbClr val="069432"/>
              </a:solidFill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 rot="5400000" flipH="1" flipV="1">
            <a:off x="3036093" y="5822157"/>
            <a:ext cx="5000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rot="5400000" flipH="1" flipV="1">
            <a:off x="2820988" y="5822950"/>
            <a:ext cx="50006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Abrir llave"/>
          <p:cNvSpPr/>
          <p:nvPr/>
        </p:nvSpPr>
        <p:spPr>
          <a:xfrm rot="16200000">
            <a:off x="3893344" y="4679156"/>
            <a:ext cx="571500" cy="1214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4532" name="49 Rectángulo"/>
          <p:cNvSpPr>
            <a:spLocks noChangeArrowheads="1"/>
          </p:cNvSpPr>
          <p:nvPr/>
        </p:nvSpPr>
        <p:spPr bwMode="auto">
          <a:xfrm>
            <a:off x="642938" y="285750"/>
            <a:ext cx="1636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000" b="1">
                <a:solidFill>
                  <a:srgbClr val="FF0000"/>
                </a:solidFill>
              </a:rPr>
              <a:t>Problema 6 </a:t>
            </a:r>
            <a:endParaRPr lang="es-A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2 CuadroTexto"/>
          <p:cNvSpPr txBox="1">
            <a:spLocks noChangeArrowheads="1"/>
          </p:cNvSpPr>
          <p:nvPr/>
        </p:nvSpPr>
        <p:spPr bwMode="auto">
          <a:xfrm>
            <a:off x="1000125" y="1000125"/>
            <a:ext cx="664368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7-  </a:t>
            </a:r>
            <a:r>
              <a:rPr lang="es-AR" sz="2400"/>
              <a:t>En condiciones de </a:t>
            </a:r>
            <a:r>
              <a:rPr lang="es-AR" sz="2400">
                <a:solidFill>
                  <a:srgbClr val="FF6600"/>
                </a:solidFill>
              </a:rPr>
              <a:t>hiperglucemia,</a:t>
            </a:r>
            <a:r>
              <a:rPr lang="es-AR" sz="2400"/>
              <a:t> se libera la hormona insulina. Esta hormona, entre otros efectos, activa enzimas con acción de proteínas </a:t>
            </a:r>
            <a:r>
              <a:rPr lang="es-AR" sz="2400" i="1"/>
              <a:t>fosfatasas</a:t>
            </a:r>
            <a:r>
              <a:rPr lang="es-AR" sz="2400"/>
              <a:t>. </a:t>
            </a:r>
          </a:p>
          <a:p>
            <a:endParaRPr lang="es-AR" sz="2400"/>
          </a:p>
          <a:p>
            <a:r>
              <a:rPr lang="es-AR" sz="2400"/>
              <a:t>Argumente cómo se encontrarán los siguientes procesos en tal condición y señale sus </a:t>
            </a:r>
            <a:r>
              <a:rPr lang="es-AR" sz="2400">
                <a:solidFill>
                  <a:srgbClr val="FFC000"/>
                </a:solidFill>
              </a:rPr>
              <a:t>consecuencias para la glucemia</a:t>
            </a:r>
            <a:r>
              <a:rPr lang="es-AR" sz="2400"/>
              <a:t>: </a:t>
            </a:r>
          </a:p>
          <a:p>
            <a:endParaRPr lang="es-AR" sz="2400"/>
          </a:p>
          <a:p>
            <a:r>
              <a:rPr lang="es-AR" sz="2400"/>
              <a:t>	a) </a:t>
            </a:r>
            <a:r>
              <a:rPr lang="es-AR" sz="2400">
                <a:solidFill>
                  <a:srgbClr val="1104BC"/>
                </a:solidFill>
              </a:rPr>
              <a:t>glucogenogénesis</a:t>
            </a:r>
            <a:r>
              <a:rPr lang="es-AR" sz="2400"/>
              <a:t>. </a:t>
            </a:r>
          </a:p>
          <a:p>
            <a:r>
              <a:rPr lang="es-AR" sz="2400"/>
              <a:t>	b) g</a:t>
            </a:r>
            <a:r>
              <a:rPr lang="es-AR" sz="2400">
                <a:solidFill>
                  <a:srgbClr val="FF0000"/>
                </a:solidFill>
              </a:rPr>
              <a:t>lucogenólisi</a:t>
            </a:r>
            <a:r>
              <a:rPr lang="es-AR" sz="2400"/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CuadroTexto"/>
          <p:cNvSpPr txBox="1">
            <a:spLocks noChangeArrowheads="1"/>
          </p:cNvSpPr>
          <p:nvPr/>
        </p:nvSpPr>
        <p:spPr bwMode="auto">
          <a:xfrm>
            <a:off x="2357438" y="1571625"/>
            <a:ext cx="3295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800" b="1">
                <a:solidFill>
                  <a:srgbClr val="FFC000"/>
                </a:solidFill>
              </a:rPr>
              <a:t>HIPERGLUCEMIA</a:t>
            </a:r>
            <a:r>
              <a:rPr lang="es-AR" sz="2800">
                <a:solidFill>
                  <a:srgbClr val="00B050"/>
                </a:solidFill>
              </a:rPr>
              <a:t> </a:t>
            </a:r>
          </a:p>
          <a:p>
            <a:pPr algn="ctr"/>
            <a:endParaRPr lang="es-AR" sz="2800">
              <a:solidFill>
                <a:srgbClr val="00B050"/>
              </a:solidFill>
            </a:endParaRPr>
          </a:p>
          <a:p>
            <a:pPr algn="ctr"/>
            <a:r>
              <a:rPr lang="es-AR" sz="2400"/>
              <a:t>INSULINA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 rot="5400000" flipH="1" flipV="1">
            <a:off x="2749550" y="2606675"/>
            <a:ext cx="35718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5400000" flipH="1" flipV="1">
            <a:off x="2606675" y="2606675"/>
            <a:ext cx="35718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 redondeado"/>
          <p:cNvSpPr/>
          <p:nvPr/>
        </p:nvSpPr>
        <p:spPr>
          <a:xfrm>
            <a:off x="2286000" y="1571625"/>
            <a:ext cx="3286125" cy="1500188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 de flecha"/>
          <p:cNvCxnSpPr/>
          <p:nvPr/>
        </p:nvCxnSpPr>
        <p:spPr>
          <a:xfrm rot="5400000">
            <a:off x="2714626" y="2786062"/>
            <a:ext cx="857250" cy="157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0" idx="2"/>
          </p:cNvCxnSpPr>
          <p:nvPr/>
        </p:nvCxnSpPr>
        <p:spPr>
          <a:xfrm rot="16200000" flipH="1">
            <a:off x="4107656" y="2893220"/>
            <a:ext cx="1000125" cy="1357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2503488" y="3143250"/>
            <a:ext cx="425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b="1">
                <a:solidFill>
                  <a:srgbClr val="1104BC"/>
                </a:solidFill>
              </a:rPr>
              <a:t>+</a:t>
            </a:r>
            <a:endParaRPr lang="es-AR" sz="3200"/>
          </a:p>
        </p:txBody>
      </p:sp>
      <p:sp>
        <p:nvSpPr>
          <p:cNvPr id="16" name="15 Elipse"/>
          <p:cNvSpPr/>
          <p:nvPr/>
        </p:nvSpPr>
        <p:spPr>
          <a:xfrm flipH="1" flipV="1">
            <a:off x="2428875" y="3143250"/>
            <a:ext cx="500063" cy="571500"/>
          </a:xfrm>
          <a:prstGeom prst="ellipse">
            <a:avLst/>
          </a:prstGeom>
          <a:noFill/>
          <a:ln w="38100"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9" name="18 Rectángulo redondeado"/>
          <p:cNvSpPr/>
          <p:nvPr/>
        </p:nvSpPr>
        <p:spPr>
          <a:xfrm>
            <a:off x="4572000" y="4071938"/>
            <a:ext cx="2643188" cy="928687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0" name="19 Rectángulo redondeado"/>
          <p:cNvSpPr/>
          <p:nvPr/>
        </p:nvSpPr>
        <p:spPr>
          <a:xfrm>
            <a:off x="1143000" y="4071938"/>
            <a:ext cx="2714625" cy="857250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6572" name="21 CuadroTexto"/>
          <p:cNvSpPr txBox="1">
            <a:spLocks noChangeArrowheads="1"/>
          </p:cNvSpPr>
          <p:nvPr/>
        </p:nvSpPr>
        <p:spPr bwMode="auto">
          <a:xfrm>
            <a:off x="4786313" y="4286250"/>
            <a:ext cx="2274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FF0000"/>
                </a:solidFill>
              </a:rPr>
              <a:t>GLUCÓGENOLISIS</a:t>
            </a:r>
            <a:endParaRPr lang="es-AR" b="1">
              <a:solidFill>
                <a:srgbClr val="FF0000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 flipH="1" flipV="1">
            <a:off x="4714875" y="3214688"/>
            <a:ext cx="500063" cy="5715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4" name="23 Rectángulo"/>
          <p:cNvSpPr>
            <a:spLocks noChangeArrowheads="1"/>
          </p:cNvSpPr>
          <p:nvPr/>
        </p:nvSpPr>
        <p:spPr bwMode="auto">
          <a:xfrm>
            <a:off x="4727575" y="2928938"/>
            <a:ext cx="415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5400">
                <a:solidFill>
                  <a:srgbClr val="FF0000"/>
                </a:solidFill>
              </a:rPr>
              <a:t>-</a:t>
            </a:r>
            <a:endParaRPr lang="es-AR" sz="5400">
              <a:solidFill>
                <a:srgbClr val="FF0000"/>
              </a:solidFill>
            </a:endParaRPr>
          </a:p>
        </p:txBody>
      </p:sp>
      <p:sp>
        <p:nvSpPr>
          <p:cNvPr id="66575" name="24 CuadroTexto"/>
          <p:cNvSpPr txBox="1">
            <a:spLocks noChangeArrowheads="1"/>
          </p:cNvSpPr>
          <p:nvPr/>
        </p:nvSpPr>
        <p:spPr bwMode="auto">
          <a:xfrm>
            <a:off x="1071563" y="4286250"/>
            <a:ext cx="272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1104BC"/>
                </a:solidFill>
              </a:rPr>
              <a:t>GLUCÓGENOGENESIS</a:t>
            </a:r>
            <a:endParaRPr lang="es-AR" b="1">
              <a:solidFill>
                <a:srgbClr val="1104BC"/>
              </a:solidFill>
            </a:endParaRPr>
          </a:p>
        </p:txBody>
      </p:sp>
      <p:sp>
        <p:nvSpPr>
          <p:cNvPr id="66576" name="25 CuadroTexto"/>
          <p:cNvSpPr txBox="1">
            <a:spLocks noChangeArrowheads="1"/>
          </p:cNvSpPr>
          <p:nvPr/>
        </p:nvSpPr>
        <p:spPr bwMode="auto">
          <a:xfrm flipH="1">
            <a:off x="2403475" y="5643563"/>
            <a:ext cx="4025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	</a:t>
            </a:r>
            <a:r>
              <a:rPr lang="es-ES_tradnl" sz="2400" b="1">
                <a:solidFill>
                  <a:srgbClr val="069432"/>
                </a:solidFill>
              </a:rPr>
              <a:t>GLUCEMIA</a:t>
            </a:r>
            <a:endParaRPr lang="es-AR" sz="2400" b="1">
              <a:solidFill>
                <a:srgbClr val="069432"/>
              </a:solidFill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 rot="5400000">
            <a:off x="3035300" y="5964238"/>
            <a:ext cx="500063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rot="16200000" flipH="1">
            <a:off x="2820987" y="5964238"/>
            <a:ext cx="500063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Abrir llave"/>
          <p:cNvSpPr/>
          <p:nvPr/>
        </p:nvSpPr>
        <p:spPr>
          <a:xfrm rot="16200000">
            <a:off x="3893344" y="4679156"/>
            <a:ext cx="571500" cy="1214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6580" name="49 Rectángulo"/>
          <p:cNvSpPr>
            <a:spLocks noChangeArrowheads="1"/>
          </p:cNvSpPr>
          <p:nvPr/>
        </p:nvSpPr>
        <p:spPr bwMode="auto">
          <a:xfrm>
            <a:off x="642938" y="285750"/>
            <a:ext cx="1636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000" b="1">
                <a:solidFill>
                  <a:srgbClr val="FF0000"/>
                </a:solidFill>
              </a:rPr>
              <a:t>Problema 7 </a:t>
            </a:r>
            <a:endParaRPr lang="es-A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422650"/>
            <a:ext cx="3929062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60975" y="2143125"/>
            <a:ext cx="38862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4 Rectángulo"/>
          <p:cNvSpPr>
            <a:spLocks noChangeArrowheads="1"/>
          </p:cNvSpPr>
          <p:nvPr/>
        </p:nvSpPr>
        <p:spPr bwMode="auto">
          <a:xfrm>
            <a:off x="5857875" y="59293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latin typeface="Calibri" pitchFamily="34" charset="0"/>
              </a:rPr>
              <a:t>LEHNINGER, A.L., "Principios de Bioquímica",</a:t>
            </a:r>
          </a:p>
          <a:p>
            <a:r>
              <a:rPr lang="es-ES_tradnl" sz="1200" b="1">
                <a:latin typeface="Calibri" pitchFamily="34" charset="0"/>
              </a:rPr>
              <a:t> Ed. Omega, 4ª ed. (2008).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571750" y="0"/>
            <a:ext cx="1357313" cy="4286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286000" y="6500813"/>
            <a:ext cx="1357313" cy="428625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3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 redondeado"/>
          <p:cNvSpPr/>
          <p:nvPr/>
        </p:nvSpPr>
        <p:spPr>
          <a:xfrm>
            <a:off x="3714750" y="642938"/>
            <a:ext cx="1857375" cy="428625"/>
          </a:xfrm>
          <a:prstGeom prst="roundRect">
            <a:avLst>
              <a:gd name="adj" fmla="val 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8612" name="3 Rectángulo"/>
          <p:cNvSpPr>
            <a:spLocks noChangeArrowheads="1"/>
          </p:cNvSpPr>
          <p:nvPr/>
        </p:nvSpPr>
        <p:spPr bwMode="auto">
          <a:xfrm>
            <a:off x="6000750" y="6396038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latin typeface="Calibri" pitchFamily="34" charset="0"/>
              </a:rPr>
              <a:t>LEHNINGER, A.L., "Principios de Bioquímica",</a:t>
            </a:r>
          </a:p>
          <a:p>
            <a:r>
              <a:rPr lang="es-ES_tradnl" sz="1200" b="1">
                <a:latin typeface="Calibri" pitchFamily="34" charset="0"/>
              </a:rPr>
              <a:t> Ed. Omega, 4ª ed. (2008).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671513"/>
            <a:ext cx="714375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 redondeado"/>
          <p:cNvSpPr/>
          <p:nvPr/>
        </p:nvSpPr>
        <p:spPr>
          <a:xfrm>
            <a:off x="3357563" y="6286500"/>
            <a:ext cx="2571750" cy="500063"/>
          </a:xfrm>
          <a:prstGeom prst="roundRect">
            <a:avLst/>
          </a:prstGeom>
          <a:noFill/>
          <a:ln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9636" name="3 Rectángulo"/>
          <p:cNvSpPr>
            <a:spLocks noChangeArrowheads="1"/>
          </p:cNvSpPr>
          <p:nvPr/>
        </p:nvSpPr>
        <p:spPr bwMode="auto">
          <a:xfrm>
            <a:off x="6143625" y="6396038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latin typeface="Calibri" pitchFamily="34" charset="0"/>
              </a:rPr>
              <a:t>LEHNINGER, A.L., "Principios de Bioquímica",</a:t>
            </a:r>
          </a:p>
          <a:p>
            <a:r>
              <a:rPr lang="es-ES_tradnl" sz="1200" b="1">
                <a:latin typeface="Calibri" pitchFamily="34" charset="0"/>
              </a:rPr>
              <a:t> Ed. Omega, 4ª ed. (2008).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-71438"/>
            <a:ext cx="7223125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643438"/>
            <a:ext cx="4500562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3 Rectángulo"/>
          <p:cNvSpPr>
            <a:spLocks noChangeArrowheads="1"/>
          </p:cNvSpPr>
          <p:nvPr/>
        </p:nvSpPr>
        <p:spPr bwMode="auto">
          <a:xfrm>
            <a:off x="5857875" y="59293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200" b="1">
                <a:latin typeface="Calibri" pitchFamily="34" charset="0"/>
              </a:rPr>
              <a:t>LEHNINGER, A.L., "Principios de Bioquímica",</a:t>
            </a:r>
          </a:p>
          <a:p>
            <a:r>
              <a:rPr lang="es-ES_tradnl" sz="1200" b="1">
                <a:latin typeface="Calibri" pitchFamily="34" charset="0"/>
              </a:rPr>
              <a:t> Ed. Omega, 4ª ed. (2008).</a:t>
            </a:r>
          </a:p>
        </p:txBody>
      </p:sp>
      <p:sp>
        <p:nvSpPr>
          <p:cNvPr id="5" name="4 Elipse"/>
          <p:cNvSpPr/>
          <p:nvPr/>
        </p:nvSpPr>
        <p:spPr>
          <a:xfrm>
            <a:off x="3571875" y="2214563"/>
            <a:ext cx="2271713" cy="985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" name="5 Elipse"/>
          <p:cNvSpPr/>
          <p:nvPr/>
        </p:nvSpPr>
        <p:spPr>
          <a:xfrm>
            <a:off x="3500438" y="3514725"/>
            <a:ext cx="2271712" cy="985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  <a:latin typeface="Calibri" pitchFamily="34" charset="0"/>
              </a:rPr>
              <a:t>Bibliografía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41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600">
                <a:latin typeface="Calibri" pitchFamily="34" charset="0"/>
              </a:rPr>
              <a:t>1- BLANCO A., “Química Biológica”, Ed. El Ateneo, 8a edic., Bs. As. (2007).</a:t>
            </a:r>
          </a:p>
          <a:p>
            <a:r>
              <a:rPr lang="es-ES_tradnl" sz="1600">
                <a:latin typeface="Calibri" pitchFamily="34" charset="0"/>
              </a:rPr>
              <a:t>2- LEHNINGER, A.L., "Principios de Bioquímica", Ed. Omega, 4ª ed. (2008).</a:t>
            </a:r>
          </a:p>
          <a:p>
            <a:r>
              <a:rPr lang="es-ES_tradnl" sz="1600">
                <a:latin typeface="Calibri" pitchFamily="34" charset="0"/>
              </a:rPr>
              <a:t>3- LIM M.Y., “ Lo esencial en Metabolismo y Nutrición”, Ed. Elsevier, 3ra. ed., Barcelona (2010). </a:t>
            </a:r>
          </a:p>
          <a:p>
            <a:r>
              <a:rPr lang="es-ES_tradnl" sz="1600">
                <a:latin typeface="Calibri" pitchFamily="34" charset="0"/>
              </a:rPr>
              <a:t>4-</a:t>
            </a:r>
            <a:r>
              <a:rPr lang="es-AR" sz="1600">
                <a:latin typeface="Calibri" pitchFamily="34" charset="0"/>
              </a:rPr>
              <a:t> Docentes de Química Biológica, “QUIMICA BIOLOGICA Orientada a Ciencias de los Alimentos”, Nueva Editorial Universitaria de la Universidad Nacional de San Luis.</a:t>
            </a:r>
          </a:p>
          <a:p>
            <a:endParaRPr lang="es-ES_tradnl" sz="1600">
              <a:latin typeface="Calibri" pitchFamily="34" charset="0"/>
            </a:endParaRPr>
          </a:p>
          <a:p>
            <a:endParaRPr lang="es-ES_tradnl" sz="1600">
              <a:latin typeface="Calibri" pitchFamily="34" charset="0"/>
            </a:endParaRPr>
          </a:p>
          <a:p>
            <a:endParaRPr lang="es-ES_tradnl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42938" y="1785938"/>
            <a:ext cx="5813425" cy="1169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ESTRES </a:t>
            </a:r>
            <a:r>
              <a:rPr lang="es-ES_tradnl" dirty="0"/>
              <a:t>   Liberación de    </a:t>
            </a:r>
            <a:r>
              <a:rPr lang="es-ES_tradnl" sz="2400" b="1" dirty="0">
                <a:solidFill>
                  <a:srgbClr val="FF6600"/>
                </a:solidFill>
              </a:rPr>
              <a:t>ADRENALINA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FF6600"/>
                </a:solidFill>
              </a:rPr>
              <a:t>(necesidad de lucha, huir)</a:t>
            </a:r>
          </a:p>
          <a:p>
            <a:pPr>
              <a:defRPr/>
            </a:pPr>
            <a:endParaRPr lang="es-AR" dirty="0"/>
          </a:p>
        </p:txBody>
      </p:sp>
      <p:cxnSp>
        <p:nvCxnSpPr>
          <p:cNvPr id="4" name="3 Conector recto de flecha"/>
          <p:cNvCxnSpPr/>
          <p:nvPr/>
        </p:nvCxnSpPr>
        <p:spPr>
          <a:xfrm rot="5400000">
            <a:off x="4892675" y="2963863"/>
            <a:ext cx="1357313" cy="1587"/>
          </a:xfrm>
          <a:prstGeom prst="straightConnector1">
            <a:avLst/>
          </a:prstGeom>
          <a:ln w="47625">
            <a:solidFill>
              <a:srgbClr val="1104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Elipse"/>
          <p:cNvSpPr/>
          <p:nvPr/>
        </p:nvSpPr>
        <p:spPr>
          <a:xfrm flipH="1" flipV="1">
            <a:off x="5715000" y="2714625"/>
            <a:ext cx="500063" cy="571500"/>
          </a:xfrm>
          <a:prstGeom prst="ellipse">
            <a:avLst/>
          </a:prstGeom>
          <a:noFill/>
          <a:ln w="38100"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6085" name="6 Rectángulo"/>
          <p:cNvSpPr>
            <a:spLocks noChangeArrowheads="1"/>
          </p:cNvSpPr>
          <p:nvPr/>
        </p:nvSpPr>
        <p:spPr bwMode="auto">
          <a:xfrm>
            <a:off x="5689600" y="2643188"/>
            <a:ext cx="454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>
                <a:solidFill>
                  <a:srgbClr val="1104BC"/>
                </a:solidFill>
              </a:rPr>
              <a:t>+</a:t>
            </a:r>
            <a:endParaRPr lang="es-AR" sz="3600"/>
          </a:p>
        </p:txBody>
      </p:sp>
      <p:sp>
        <p:nvSpPr>
          <p:cNvPr id="46086" name="8 Rectángulo"/>
          <p:cNvSpPr>
            <a:spLocks noChangeArrowheads="1"/>
          </p:cNvSpPr>
          <p:nvPr/>
        </p:nvSpPr>
        <p:spPr bwMode="auto">
          <a:xfrm>
            <a:off x="2928938" y="5753100"/>
            <a:ext cx="4868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i="1">
                <a:solidFill>
                  <a:srgbClr val="FF0000"/>
                </a:solidFill>
              </a:rPr>
              <a:t>Glucógeno fosforilasa</a:t>
            </a:r>
            <a:r>
              <a:rPr lang="es-ES_tradnl" sz="2400"/>
              <a:t> (Músculo)</a:t>
            </a:r>
            <a:endParaRPr lang="es-AR" sz="2400"/>
          </a:p>
        </p:txBody>
      </p:sp>
      <p:sp>
        <p:nvSpPr>
          <p:cNvPr id="46087" name="9 CuadroTexto"/>
          <p:cNvSpPr txBox="1">
            <a:spLocks noChangeArrowheads="1"/>
          </p:cNvSpPr>
          <p:nvPr/>
        </p:nvSpPr>
        <p:spPr bwMode="auto">
          <a:xfrm>
            <a:off x="2643188" y="3357563"/>
            <a:ext cx="5048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1104BC"/>
                </a:solidFill>
              </a:rPr>
              <a:t>	AMP</a:t>
            </a:r>
          </a:p>
          <a:p>
            <a:r>
              <a:rPr lang="es-ES_tradnl" sz="2000" b="1" i="1">
                <a:solidFill>
                  <a:srgbClr val="1104BC"/>
                </a:solidFill>
              </a:rPr>
              <a:t>			Adenilato ciclasa</a:t>
            </a:r>
            <a:endParaRPr lang="es-AR" sz="2000" b="1" i="1">
              <a:solidFill>
                <a:srgbClr val="1104BC"/>
              </a:solidFill>
            </a:endParaRPr>
          </a:p>
          <a:p>
            <a:r>
              <a:rPr lang="es-ES_tradnl" sz="2000" b="1">
                <a:solidFill>
                  <a:srgbClr val="1104BC"/>
                </a:solidFill>
              </a:rPr>
              <a:t>AMP cíclico</a:t>
            </a:r>
          </a:p>
        </p:txBody>
      </p:sp>
      <p:sp>
        <p:nvSpPr>
          <p:cNvPr id="11" name="10 Flecha curvada hacia la izquierda"/>
          <p:cNvSpPr/>
          <p:nvPr/>
        </p:nvSpPr>
        <p:spPr>
          <a:xfrm>
            <a:off x="4429125" y="3571875"/>
            <a:ext cx="714375" cy="714375"/>
          </a:xfrm>
          <a:prstGeom prst="curvedLeftArrow">
            <a:avLst>
              <a:gd name="adj1" fmla="val 0"/>
              <a:gd name="adj2" fmla="val 50000"/>
              <a:gd name="adj3" fmla="val 36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16200000" flipH="1">
            <a:off x="3144044" y="4429919"/>
            <a:ext cx="500063" cy="21272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6200000" flipH="1">
            <a:off x="3713957" y="5430044"/>
            <a:ext cx="500062" cy="355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16200000" flipH="1">
            <a:off x="3428206" y="4929982"/>
            <a:ext cx="428625" cy="28416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2" name="18 Rectángulo"/>
          <p:cNvSpPr>
            <a:spLocks noChangeArrowheads="1"/>
          </p:cNvSpPr>
          <p:nvPr/>
        </p:nvSpPr>
        <p:spPr bwMode="auto">
          <a:xfrm>
            <a:off x="3857625" y="4786313"/>
            <a:ext cx="454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>
                <a:solidFill>
                  <a:srgbClr val="1104BC"/>
                </a:solidFill>
              </a:rPr>
              <a:t>+</a:t>
            </a:r>
            <a:endParaRPr lang="es-AR" sz="3600"/>
          </a:p>
        </p:txBody>
      </p:sp>
      <p:sp>
        <p:nvSpPr>
          <p:cNvPr id="21" name="20 Elipse"/>
          <p:cNvSpPr/>
          <p:nvPr/>
        </p:nvSpPr>
        <p:spPr>
          <a:xfrm flipH="1" flipV="1">
            <a:off x="3857625" y="4786313"/>
            <a:ext cx="500063" cy="571500"/>
          </a:xfrm>
          <a:prstGeom prst="ellipse">
            <a:avLst/>
          </a:prstGeom>
          <a:noFill/>
          <a:ln w="38100">
            <a:solidFill>
              <a:srgbClr val="1104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6094" name="21 Rectángulo"/>
          <p:cNvSpPr>
            <a:spLocks noChangeArrowheads="1"/>
          </p:cNvSpPr>
          <p:nvPr/>
        </p:nvSpPr>
        <p:spPr bwMode="auto">
          <a:xfrm>
            <a:off x="2571750" y="6488113"/>
            <a:ext cx="5819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/>
              <a:t>GLUCÓGENO		  Glucosa-1P </a:t>
            </a:r>
            <a:endParaRPr lang="es-AR" sz="2400" b="1"/>
          </a:p>
        </p:txBody>
      </p:sp>
      <p:sp>
        <p:nvSpPr>
          <p:cNvPr id="23" name="22 Flecha curvada hacia abajo"/>
          <p:cNvSpPr/>
          <p:nvPr/>
        </p:nvSpPr>
        <p:spPr>
          <a:xfrm>
            <a:off x="4714875" y="6215063"/>
            <a:ext cx="1714500" cy="5715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46096" name="23 Rectángulo"/>
          <p:cNvSpPr>
            <a:spLocks noChangeArrowheads="1"/>
          </p:cNvSpPr>
          <p:nvPr/>
        </p:nvSpPr>
        <p:spPr bwMode="auto">
          <a:xfrm>
            <a:off x="857250" y="571500"/>
            <a:ext cx="7858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a)- </a:t>
            </a:r>
            <a:r>
              <a:rPr lang="es-AR" sz="2400"/>
              <a:t>¿En qué situaciones fisiológicas se activa esta vía?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2 Rectángulo"/>
          <p:cNvSpPr>
            <a:spLocks noChangeArrowheads="1"/>
          </p:cNvSpPr>
          <p:nvPr/>
        </p:nvSpPr>
        <p:spPr bwMode="auto">
          <a:xfrm>
            <a:off x="285750" y="214313"/>
            <a:ext cx="842962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Problema 4-</a:t>
            </a:r>
            <a:r>
              <a:rPr lang="es-AR" sz="2400"/>
              <a:t> </a:t>
            </a:r>
            <a:r>
              <a:rPr lang="es-AR" sz="2400">
                <a:solidFill>
                  <a:srgbClr val="FF0000"/>
                </a:solidFill>
              </a:rPr>
              <a:t>Glucogenólisis </a:t>
            </a:r>
          </a:p>
          <a:p>
            <a:endParaRPr lang="es-AR" sz="2400" b="1">
              <a:solidFill>
                <a:srgbClr val="FF0000"/>
              </a:solidFill>
            </a:endParaRPr>
          </a:p>
          <a:p>
            <a:r>
              <a:rPr lang="es-AR" sz="2400" b="1"/>
              <a:t>b)- </a:t>
            </a:r>
            <a:r>
              <a:rPr lang="es-AR" sz="2400"/>
              <a:t>Mediante un esquema realice las reacciones involucradas. </a:t>
            </a:r>
          </a:p>
          <a:p>
            <a:endParaRPr lang="es-AR" sz="2400"/>
          </a:p>
          <a:p>
            <a:r>
              <a:rPr lang="es-AR" sz="2400" b="1"/>
              <a:t>Nombre las enzimas.</a:t>
            </a:r>
          </a:p>
          <a:p>
            <a:endParaRPr lang="es-AR" sz="2400"/>
          </a:p>
          <a:p>
            <a:r>
              <a:rPr lang="es-ES_tradnl" sz="2400"/>
              <a:t>1- </a:t>
            </a:r>
            <a:r>
              <a:rPr lang="es-ES_tradnl" sz="2400" b="1">
                <a:solidFill>
                  <a:srgbClr val="FF0000"/>
                </a:solidFill>
              </a:rPr>
              <a:t>Glucógeno fosforilasa </a:t>
            </a:r>
            <a:r>
              <a:rPr lang="es-ES_tradnl" sz="2400"/>
              <a:t>(libera Glu-1P)</a:t>
            </a:r>
          </a:p>
          <a:p>
            <a:r>
              <a:rPr lang="es-ES_tradnl" sz="2400"/>
              <a:t>2- </a:t>
            </a:r>
            <a:r>
              <a:rPr lang="es-ES_tradnl" sz="2400" b="1">
                <a:solidFill>
                  <a:srgbClr val="1104BC"/>
                </a:solidFill>
              </a:rPr>
              <a:t>Enzima desramificante</a:t>
            </a:r>
            <a:r>
              <a:rPr lang="es-ES_tradnl" sz="2400"/>
              <a:t>, con funciones:</a:t>
            </a:r>
          </a:p>
          <a:p>
            <a:pPr>
              <a:buFont typeface="Wingdings" pitchFamily="2" charset="2"/>
              <a:buChar char="Ø"/>
            </a:pPr>
            <a:r>
              <a:rPr lang="es-ES_tradnl" sz="2400"/>
              <a:t>	</a:t>
            </a:r>
            <a:r>
              <a:rPr lang="es-ES_tradnl" sz="2400">
                <a:solidFill>
                  <a:srgbClr val="1104BC"/>
                </a:solidFill>
              </a:rPr>
              <a:t>transferasa </a:t>
            </a:r>
            <a:r>
              <a:rPr lang="es-ES_tradnl" sz="2400"/>
              <a:t>(oligo alfa (1,4) alfa(1,4)glucantransferasa</a:t>
            </a:r>
          </a:p>
          <a:p>
            <a:pPr>
              <a:buFont typeface="Wingdings" pitchFamily="2" charset="2"/>
              <a:buChar char="Ø"/>
            </a:pPr>
            <a:r>
              <a:rPr lang="es-ES_tradnl" sz="2400"/>
              <a:t>	</a:t>
            </a:r>
            <a:r>
              <a:rPr lang="es-ES_tradnl" sz="2400">
                <a:solidFill>
                  <a:srgbClr val="1104BC"/>
                </a:solidFill>
              </a:rPr>
              <a:t>alfa-1,6-glicosidasa</a:t>
            </a:r>
            <a:r>
              <a:rPr lang="es-ES_tradnl" sz="2400"/>
              <a:t> (libera Glucosa sin fosforilar)</a:t>
            </a:r>
          </a:p>
          <a:p>
            <a:r>
              <a:rPr lang="es-ES_tradnl" sz="2400"/>
              <a:t>3- </a:t>
            </a:r>
            <a:r>
              <a:rPr lang="es-ES_tradnl" sz="2400" b="1">
                <a:solidFill>
                  <a:srgbClr val="00B050"/>
                </a:solidFill>
              </a:rPr>
              <a:t>Fosfoglucomutasa</a:t>
            </a:r>
            <a:r>
              <a:rPr lang="es-ES_tradnl" sz="2400"/>
              <a:t> (transforma Glu-1P a Glu-6P)</a:t>
            </a:r>
          </a:p>
          <a:p>
            <a:r>
              <a:rPr lang="es-ES_tradnl" sz="2400"/>
              <a:t>4- </a:t>
            </a:r>
            <a:r>
              <a:rPr lang="es-ES_tradnl" sz="2400" b="1">
                <a:solidFill>
                  <a:srgbClr val="FF6600"/>
                </a:solidFill>
              </a:rPr>
              <a:t>Glu-6P fosfatasa </a:t>
            </a:r>
            <a:r>
              <a:rPr lang="es-ES_tradnl" sz="2400"/>
              <a:t>(libera Glucosa al torrente sanguíneo 					en Hígado)</a:t>
            </a:r>
          </a:p>
          <a:p>
            <a:r>
              <a:rPr lang="es-ES_tradnl" sz="2400"/>
              <a:t>	</a:t>
            </a:r>
            <a:endParaRPr lang="es-AR" sz="2400"/>
          </a:p>
          <a:p>
            <a:r>
              <a:rPr lang="es-AR" sz="2400" b="1"/>
              <a:t>	</a:t>
            </a:r>
            <a:endParaRPr lang="es-A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2.uah.es/tejedor_bio/bioquimica_Farmacia/IMAGENES/GLUCOG-desramific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095375"/>
            <a:ext cx="6429375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2 CuadroTexto"/>
          <p:cNvSpPr txBox="1">
            <a:spLocks noChangeArrowheads="1"/>
          </p:cNvSpPr>
          <p:nvPr/>
        </p:nvSpPr>
        <p:spPr bwMode="auto">
          <a:xfrm>
            <a:off x="928688" y="2130425"/>
            <a:ext cx="2620962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i="1">
                <a:solidFill>
                  <a:srgbClr val="FF0000"/>
                </a:solidFill>
              </a:rPr>
              <a:t>Glucógeno fosforilasa</a:t>
            </a:r>
            <a:endParaRPr lang="es-AR" b="1" i="1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14625" y="285750"/>
            <a:ext cx="27606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Glucogenolisis</a:t>
            </a:r>
            <a:endParaRPr lang="es-A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1357313" y="3786188"/>
            <a:ext cx="217963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Enzima </a:t>
            </a:r>
          </a:p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desramificante </a:t>
            </a:r>
            <a:endParaRPr lang="es-ES" b="1" i="1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786188" y="3786188"/>
            <a:ext cx="22860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i="1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1,4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1,4) glucanotransfersa</a:t>
            </a:r>
          </a:p>
        </p:txBody>
      </p:sp>
      <p:sp>
        <p:nvSpPr>
          <p:cNvPr id="49159" name="Text Box 4"/>
          <p:cNvSpPr txBox="1">
            <a:spLocks noChangeArrowheads="1"/>
          </p:cNvSpPr>
          <p:nvPr/>
        </p:nvSpPr>
        <p:spPr bwMode="auto">
          <a:xfrm>
            <a:off x="1357313" y="5572125"/>
            <a:ext cx="217963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Enzima </a:t>
            </a:r>
          </a:p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desramificante </a:t>
            </a:r>
            <a:endParaRPr lang="es-ES" b="1" i="1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49160" name="Text Box 7"/>
          <p:cNvSpPr txBox="1">
            <a:spLocks noChangeArrowheads="1"/>
          </p:cNvSpPr>
          <p:nvPr/>
        </p:nvSpPr>
        <p:spPr bwMode="auto">
          <a:xfrm>
            <a:off x="4357688" y="5357813"/>
            <a:ext cx="1677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i="1">
                <a:solidFill>
                  <a:srgbClr val="FF0000"/>
                </a:solidFill>
                <a:latin typeface="Calibri" pitchFamily="34" charset="0"/>
              </a:rPr>
              <a:t>(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1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6</a:t>
            </a:r>
            <a:r>
              <a:rPr lang="es-CO" b="1" i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) glucosidasa</a:t>
            </a:r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4214813" y="6000750"/>
            <a:ext cx="4000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b="1" i="1">
                <a:solidFill>
                  <a:srgbClr val="069432"/>
                </a:solidFill>
                <a:latin typeface="Calibri" pitchFamily="34" charset="0"/>
              </a:rPr>
              <a:t>Glucosa</a:t>
            </a:r>
            <a:endParaRPr lang="es-CO" b="1" i="1">
              <a:solidFill>
                <a:srgbClr val="069432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9162" name="Text Box 7"/>
          <p:cNvSpPr txBox="1">
            <a:spLocks noChangeArrowheads="1"/>
          </p:cNvSpPr>
          <p:nvPr/>
        </p:nvSpPr>
        <p:spPr bwMode="auto">
          <a:xfrm>
            <a:off x="6929438" y="5500688"/>
            <a:ext cx="1338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>
                <a:solidFill>
                  <a:schemeClr val="tx2"/>
                </a:solidFill>
                <a:latin typeface="Calibri" pitchFamily="34" charset="0"/>
              </a:rPr>
              <a:t>Glu-6-P</a:t>
            </a:r>
            <a:endParaRPr lang="es-CO" b="1">
              <a:solidFill>
                <a:schemeClr val="tx2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9163" name="Text Box 7"/>
          <p:cNvSpPr txBox="1">
            <a:spLocks noChangeArrowheads="1"/>
          </p:cNvSpPr>
          <p:nvPr/>
        </p:nvSpPr>
        <p:spPr bwMode="auto">
          <a:xfrm>
            <a:off x="7734300" y="1785938"/>
            <a:ext cx="1338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>
                <a:solidFill>
                  <a:schemeClr val="tx2"/>
                </a:solidFill>
                <a:latin typeface="Calibri" pitchFamily="34" charset="0"/>
              </a:rPr>
              <a:t> Glu-6-P</a:t>
            </a:r>
            <a:endParaRPr lang="es-CO" b="1">
              <a:solidFill>
                <a:schemeClr val="tx2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9164" name="Text Box 7"/>
          <p:cNvSpPr txBox="1">
            <a:spLocks noChangeArrowheads="1"/>
          </p:cNvSpPr>
          <p:nvPr/>
        </p:nvSpPr>
        <p:spPr bwMode="auto">
          <a:xfrm rot="-1352380">
            <a:off x="6696075" y="2270125"/>
            <a:ext cx="1960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>
                <a:solidFill>
                  <a:srgbClr val="009900"/>
                </a:solidFill>
                <a:latin typeface="Calibri" pitchFamily="34" charset="0"/>
              </a:rPr>
              <a:t>Fosfogluco-</a:t>
            </a:r>
          </a:p>
          <a:p>
            <a:pPr algn="ctr"/>
            <a:r>
              <a:rPr lang="es-CO" b="1">
                <a:solidFill>
                  <a:srgbClr val="009900"/>
                </a:solidFill>
                <a:latin typeface="Calibri" pitchFamily="34" charset="0"/>
              </a:rPr>
              <a:t>mutasa</a:t>
            </a:r>
            <a:endParaRPr lang="es-CO" b="1">
              <a:solidFill>
                <a:srgbClr val="009900"/>
              </a:solidFill>
              <a:latin typeface="Calibri" pitchFamily="34" charset="0"/>
              <a:sym typeface="Symbol" pitchFamily="18" charset="2"/>
            </a:endParaRPr>
          </a:p>
        </p:txBody>
      </p:sp>
      <p:cxnSp>
        <p:nvCxnSpPr>
          <p:cNvPr id="16" name="15 Conector recto de flecha"/>
          <p:cNvCxnSpPr/>
          <p:nvPr/>
        </p:nvCxnSpPr>
        <p:spPr>
          <a:xfrm flipV="1">
            <a:off x="6858000" y="2071688"/>
            <a:ext cx="1071563" cy="5000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V="1">
            <a:off x="5214938" y="5715000"/>
            <a:ext cx="2000250" cy="50006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167" name="21 CuadroTexto"/>
          <p:cNvSpPr txBox="1">
            <a:spLocks noChangeArrowheads="1"/>
          </p:cNvSpPr>
          <p:nvPr/>
        </p:nvSpPr>
        <p:spPr bwMode="auto">
          <a:xfrm rot="-898629">
            <a:off x="5667375" y="5934075"/>
            <a:ext cx="1419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b="1" i="1">
                <a:solidFill>
                  <a:srgbClr val="FF6600"/>
                </a:solidFill>
                <a:latin typeface="Calibri" pitchFamily="34" charset="0"/>
              </a:rPr>
              <a:t>Hexoquinasa</a:t>
            </a:r>
            <a:endParaRPr lang="es-CO" b="1" i="1">
              <a:solidFill>
                <a:srgbClr val="FF6600"/>
              </a:solidFill>
              <a:latin typeface="Calibri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3600" y="1357313"/>
            <a:ext cx="70326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2714625" y="285750"/>
            <a:ext cx="59896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Glucógenolisis</a:t>
            </a:r>
          </a:p>
          <a:p>
            <a:pPr>
              <a:defRPr/>
            </a:pPr>
            <a:r>
              <a:rPr lang="es-ES_tradnl" sz="2000" b="1" dirty="0">
                <a:solidFill>
                  <a:srgbClr val="FF6600"/>
                </a:solidFill>
                <a:latin typeface="Comic Sans MS" pitchFamily="66" charset="0"/>
              </a:rPr>
              <a:t>		(otro esquema simplificador !….)</a:t>
            </a:r>
            <a:endParaRPr lang="es-AR" sz="2000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59025" y="4130675"/>
            <a:ext cx="1141413" cy="58420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i="1" dirty="0">
                <a:solidFill>
                  <a:srgbClr val="FF0000"/>
                </a:solidFill>
                <a:latin typeface="+mn-lt"/>
              </a:rPr>
              <a:t>Glucógeno </a:t>
            </a:r>
          </a:p>
          <a:p>
            <a:pPr>
              <a:defRPr/>
            </a:pPr>
            <a:r>
              <a:rPr lang="es-ES_tradnl" sz="1600" b="1" i="1" dirty="0">
                <a:solidFill>
                  <a:srgbClr val="FF0000"/>
                </a:solidFill>
                <a:latin typeface="+mn-lt"/>
              </a:rPr>
              <a:t>fosforilasa</a:t>
            </a:r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4572000" y="5500688"/>
            <a:ext cx="21796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Enzima </a:t>
            </a:r>
          </a:p>
          <a:p>
            <a:pPr algn="ctr"/>
            <a:r>
              <a:rPr lang="es-CO" b="1" i="1">
                <a:solidFill>
                  <a:srgbClr val="3333FF"/>
                </a:solidFill>
                <a:latin typeface="Calibri" pitchFamily="34" charset="0"/>
              </a:rPr>
              <a:t>desramificante </a:t>
            </a:r>
            <a:endParaRPr lang="es-ES" b="1" i="1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8" name="7 Cerrar llave"/>
          <p:cNvSpPr/>
          <p:nvPr/>
        </p:nvSpPr>
        <p:spPr>
          <a:xfrm rot="16200000" flipH="1">
            <a:off x="5179219" y="3893344"/>
            <a:ext cx="500062" cy="285750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Elipse"/>
          <p:cNvSpPr/>
          <p:nvPr/>
        </p:nvSpPr>
        <p:spPr>
          <a:xfrm>
            <a:off x="357188" y="2143125"/>
            <a:ext cx="214312" cy="214313"/>
          </a:xfrm>
          <a:prstGeom prst="ellipse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0184" name="10 CuadroTexto"/>
          <p:cNvSpPr txBox="1">
            <a:spLocks noChangeArrowheads="1"/>
          </p:cNvSpPr>
          <p:nvPr/>
        </p:nvSpPr>
        <p:spPr bwMode="auto">
          <a:xfrm>
            <a:off x="500063" y="2071688"/>
            <a:ext cx="503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>
                <a:solidFill>
                  <a:srgbClr val="1104BC"/>
                </a:solidFill>
              </a:rPr>
              <a:t>-1P</a:t>
            </a:r>
            <a:endParaRPr lang="es-AR" sz="1600" b="1">
              <a:solidFill>
                <a:srgbClr val="1104BC"/>
              </a:solidFill>
            </a:endParaRPr>
          </a:p>
        </p:txBody>
      </p:sp>
      <p:sp>
        <p:nvSpPr>
          <p:cNvPr id="50185" name="11 CuadroTexto"/>
          <p:cNvSpPr txBox="1">
            <a:spLocks noChangeArrowheads="1"/>
          </p:cNvSpPr>
          <p:nvPr/>
        </p:nvSpPr>
        <p:spPr bwMode="auto">
          <a:xfrm>
            <a:off x="2857500" y="1857375"/>
            <a:ext cx="503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>
                <a:solidFill>
                  <a:srgbClr val="1104BC"/>
                </a:solidFill>
              </a:rPr>
              <a:t>-1P</a:t>
            </a:r>
            <a:endParaRPr lang="es-AR" sz="1600" b="1">
              <a:solidFill>
                <a:srgbClr val="1104BC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2714625" y="1928813"/>
            <a:ext cx="214313" cy="2143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5" name="14 Conector recto de flecha"/>
          <p:cNvCxnSpPr/>
          <p:nvPr/>
        </p:nvCxnSpPr>
        <p:spPr>
          <a:xfrm rot="16200000" flipH="1">
            <a:off x="2786857" y="4787106"/>
            <a:ext cx="500062" cy="212725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8" name="Text Box 7"/>
          <p:cNvSpPr txBox="1">
            <a:spLocks noChangeArrowheads="1"/>
          </p:cNvSpPr>
          <p:nvPr/>
        </p:nvSpPr>
        <p:spPr bwMode="auto">
          <a:xfrm>
            <a:off x="7500938" y="3857625"/>
            <a:ext cx="1071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b="1">
                <a:solidFill>
                  <a:srgbClr val="069432"/>
                </a:solidFill>
                <a:latin typeface="Calibri" pitchFamily="34" charset="0"/>
              </a:rPr>
              <a:t>Glucosa</a:t>
            </a:r>
            <a:endParaRPr lang="es-CO" b="1">
              <a:solidFill>
                <a:srgbClr val="069432"/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20" name="19 Elipse"/>
          <p:cNvSpPr/>
          <p:nvPr/>
        </p:nvSpPr>
        <p:spPr>
          <a:xfrm rot="1464266">
            <a:off x="3857625" y="3000375"/>
            <a:ext cx="428625" cy="785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1" name="20 Elipse"/>
          <p:cNvSpPr/>
          <p:nvPr/>
        </p:nvSpPr>
        <p:spPr>
          <a:xfrm rot="20231833">
            <a:off x="4794250" y="2695575"/>
            <a:ext cx="428625" cy="7858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7" name="26 Conector angular"/>
          <p:cNvCxnSpPr>
            <a:stCxn id="20" idx="0"/>
          </p:cNvCxnSpPr>
          <p:nvPr/>
        </p:nvCxnSpPr>
        <p:spPr>
          <a:xfrm rot="16200000" flipH="1" flipV="1">
            <a:off x="3813175" y="2651125"/>
            <a:ext cx="36513" cy="804863"/>
          </a:xfrm>
          <a:prstGeom prst="bentConnector4">
            <a:avLst>
              <a:gd name="adj1" fmla="val -838930"/>
              <a:gd name="adj2" fmla="val 48784"/>
            </a:avLst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V="1">
            <a:off x="2214563" y="2143125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flipV="1">
            <a:off x="2286000" y="2357438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rot="10800000" flipV="1">
            <a:off x="928688" y="2071688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rot="10800000" flipV="1">
            <a:off x="1071563" y="2286000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96" name="Text Box 7"/>
          <p:cNvSpPr txBox="1">
            <a:spLocks noChangeArrowheads="1"/>
          </p:cNvSpPr>
          <p:nvPr/>
        </p:nvSpPr>
        <p:spPr bwMode="auto">
          <a:xfrm>
            <a:off x="2571750" y="5072063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b="1">
                <a:solidFill>
                  <a:srgbClr val="1104BC"/>
                </a:solidFill>
                <a:latin typeface="Calibri" pitchFamily="34" charset="0"/>
              </a:rPr>
              <a:t>Glucosa-1P</a:t>
            </a:r>
            <a:endParaRPr lang="es-CO" b="1">
              <a:solidFill>
                <a:srgbClr val="1104BC"/>
              </a:solidFill>
              <a:latin typeface="Calibri" pitchFamily="34" charset="0"/>
              <a:sym typeface="Symbol" pitchFamily="18" charset="2"/>
            </a:endParaRPr>
          </a:p>
        </p:txBody>
      </p:sp>
      <p:cxnSp>
        <p:nvCxnSpPr>
          <p:cNvPr id="40" name="39 Conector recto de flecha"/>
          <p:cNvCxnSpPr/>
          <p:nvPr/>
        </p:nvCxnSpPr>
        <p:spPr>
          <a:xfrm flipV="1">
            <a:off x="2214563" y="3429000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rot="10800000" flipV="1">
            <a:off x="1500188" y="3357563"/>
            <a:ext cx="428625" cy="14287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Elipse"/>
          <p:cNvSpPr/>
          <p:nvPr/>
        </p:nvSpPr>
        <p:spPr>
          <a:xfrm rot="20231833">
            <a:off x="5422900" y="4054475"/>
            <a:ext cx="355600" cy="403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3" name="52 Elipse"/>
          <p:cNvSpPr/>
          <p:nvPr/>
        </p:nvSpPr>
        <p:spPr>
          <a:xfrm rot="20231833">
            <a:off x="7208838" y="3840163"/>
            <a:ext cx="355600" cy="403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6" name="Text Box 7"/>
          <p:cNvSpPr txBox="1">
            <a:spLocks noChangeArrowheads="1"/>
          </p:cNvSpPr>
          <p:nvPr/>
        </p:nvSpPr>
        <p:spPr bwMode="auto">
          <a:xfrm>
            <a:off x="2643188" y="2162175"/>
            <a:ext cx="1357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sz="1600" b="1">
                <a:solidFill>
                  <a:srgbClr val="1104BC"/>
                </a:solidFill>
                <a:latin typeface="Calibri" pitchFamily="34" charset="0"/>
              </a:rPr>
              <a:t>Glucosa-1P</a:t>
            </a:r>
            <a:endParaRPr lang="es-CO" sz="1600" b="1">
              <a:solidFill>
                <a:srgbClr val="1104BC"/>
              </a:solidFill>
              <a:latin typeface="Calibri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52" grpId="0" animBg="1"/>
      <p:bldP spid="53" grpId="0" animBg="1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Rectángulo"/>
          <p:cNvSpPr>
            <a:spLocks noChangeArrowheads="1"/>
          </p:cNvSpPr>
          <p:nvPr/>
        </p:nvSpPr>
        <p:spPr bwMode="auto">
          <a:xfrm>
            <a:off x="285750" y="1428750"/>
            <a:ext cx="7429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/>
              <a:t>Problema 4-</a:t>
            </a:r>
            <a:r>
              <a:rPr lang="es-AR" sz="2400"/>
              <a:t> </a:t>
            </a:r>
            <a:r>
              <a:rPr lang="es-AR" sz="2400">
                <a:solidFill>
                  <a:srgbClr val="FF0000"/>
                </a:solidFill>
              </a:rPr>
              <a:t>Glucogenólisis </a:t>
            </a:r>
          </a:p>
          <a:p>
            <a:endParaRPr lang="es-AR" sz="2400">
              <a:solidFill>
                <a:srgbClr val="FF0000"/>
              </a:solidFill>
            </a:endParaRPr>
          </a:p>
          <a:p>
            <a:r>
              <a:rPr lang="es-AR" sz="2400" b="1"/>
              <a:t>c)-</a:t>
            </a:r>
            <a:r>
              <a:rPr lang="es-AR" sz="2400"/>
              <a:t>  Una de estas enzimas es un ejemplo importante de </a:t>
            </a:r>
            <a:r>
              <a:rPr lang="es-AR" sz="2400">
                <a:solidFill>
                  <a:srgbClr val="1104BC"/>
                </a:solidFill>
              </a:rPr>
              <a:t>regulación por modificación covalente.     </a:t>
            </a:r>
          </a:p>
          <a:p>
            <a:endParaRPr lang="es-AR" sz="2400"/>
          </a:p>
          <a:p>
            <a:r>
              <a:rPr lang="es-AR" sz="2400"/>
              <a:t> Analice su comportamiento con  un esquema  simple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4"/>
          <p:cNvSpPr txBox="1">
            <a:spLocks noChangeArrowheads="1"/>
          </p:cNvSpPr>
          <p:nvPr/>
        </p:nvSpPr>
        <p:spPr bwMode="auto">
          <a:xfrm>
            <a:off x="295275" y="188913"/>
            <a:ext cx="85788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1104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pitchFamily="34" charset="0"/>
              </a:rPr>
              <a:t>REGULACION </a:t>
            </a:r>
            <a:r>
              <a:rPr lang="es-ES" sz="2400" b="1" dirty="0">
                <a:solidFill>
                  <a:srgbClr val="1104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pitchFamily="34" charset="0"/>
              </a:rPr>
              <a:t>POR MODIFICACION COVALENTE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atin typeface="+mn-lt"/>
                <a:cs typeface="Arial" pitchFamily="34" charset="0"/>
              </a:rPr>
              <a:t>Modificación de la actividad de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la </a:t>
            </a:r>
            <a:r>
              <a:rPr lang="es-E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G</a:t>
            </a:r>
            <a:r>
              <a:rPr lang="es-E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lucógeno </a:t>
            </a:r>
            <a:r>
              <a:rPr lang="es-ES" sz="2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fosforilasa</a:t>
            </a:r>
            <a:r>
              <a:rPr lang="es-E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es-ES" sz="2400" b="1" dirty="0">
                <a:latin typeface="+mn-lt"/>
                <a:cs typeface="Arial" pitchFamily="34" charset="0"/>
              </a:rPr>
              <a:t>mediante </a:t>
            </a:r>
            <a:r>
              <a:rPr lang="es-ES" sz="2400" b="1" dirty="0" err="1">
                <a:latin typeface="+mn-lt"/>
                <a:cs typeface="Arial" pitchFamily="34" charset="0"/>
              </a:rPr>
              <a:t>fosforilación</a:t>
            </a:r>
            <a:r>
              <a:rPr lang="es-ES" sz="2400" b="1" dirty="0">
                <a:latin typeface="+mn-lt"/>
                <a:cs typeface="Arial" pitchFamily="34" charset="0"/>
              </a:rPr>
              <a:t>: </a:t>
            </a:r>
            <a:r>
              <a:rPr lang="es-ES" sz="2400" b="1" dirty="0">
                <a:latin typeface="+mn-lt"/>
                <a:cs typeface="Arial" pitchFamily="34" charset="0"/>
              </a:rPr>
              <a:t> </a:t>
            </a:r>
            <a:r>
              <a:rPr lang="es-ES" sz="2400" b="1" i="1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fosforilasa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b </a:t>
            </a:r>
            <a:r>
              <a:rPr lang="es-ES" sz="2400" b="1" dirty="0">
                <a:latin typeface="+mn-lt"/>
                <a:cs typeface="Arial" pitchFamily="34" charset="0"/>
              </a:rPr>
              <a:t>(poco activa) no está </a:t>
            </a:r>
            <a:r>
              <a:rPr lang="es-ES" sz="2400" b="1" dirty="0" err="1">
                <a:latin typeface="+mn-lt"/>
                <a:cs typeface="Arial" pitchFamily="34" charset="0"/>
              </a:rPr>
              <a:t>fosforilada</a:t>
            </a:r>
            <a:r>
              <a:rPr lang="es-ES" sz="2400" b="1" dirty="0">
                <a:latin typeface="+mn-lt"/>
                <a:cs typeface="Arial" pitchFamily="34" charset="0"/>
              </a:rPr>
              <a:t>, </a:t>
            </a:r>
            <a:r>
              <a:rPr lang="es-ES" sz="2400" b="1" dirty="0">
                <a:latin typeface="+mn-lt"/>
                <a:cs typeface="Arial" pitchFamily="34" charset="0"/>
              </a:rPr>
              <a:t>		la </a:t>
            </a:r>
            <a:r>
              <a:rPr lang="es-ES" sz="2400" b="1" i="1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fosforilasa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a</a:t>
            </a:r>
            <a:r>
              <a:rPr lang="es-ES" sz="2400" b="1" dirty="0">
                <a:latin typeface="+mn-lt"/>
                <a:cs typeface="Arial" pitchFamily="34" charset="0"/>
              </a:rPr>
              <a:t> </a:t>
            </a:r>
            <a:r>
              <a:rPr lang="es-ES" sz="2400" b="1" dirty="0">
                <a:latin typeface="+mn-lt"/>
                <a:cs typeface="Arial" pitchFamily="34" charset="0"/>
              </a:rPr>
              <a:t>(muy activa) </a:t>
            </a:r>
            <a:r>
              <a:rPr lang="es-ES" sz="2400" b="1" dirty="0">
                <a:latin typeface="+mn-lt"/>
                <a:cs typeface="Arial" pitchFamily="34" charset="0"/>
              </a:rPr>
              <a:t>está FOSFORILADA</a:t>
            </a:r>
            <a:r>
              <a:rPr lang="es-ES" sz="2400" b="1" dirty="0">
                <a:latin typeface="+mn-lt"/>
                <a:cs typeface="Arial" pitchFamily="34" charset="0"/>
              </a:rPr>
              <a:t>. </a:t>
            </a:r>
            <a:endParaRPr lang="es-ES" sz="2400" b="1" dirty="0">
              <a:latin typeface="+mn-lt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atin typeface="+mn-lt"/>
                <a:cs typeface="Arial" pitchFamily="34" charset="0"/>
              </a:rPr>
              <a:t>Esta </a:t>
            </a:r>
            <a:r>
              <a:rPr lang="es-ES" sz="2400" b="1" dirty="0">
                <a:latin typeface="+mn-lt"/>
                <a:cs typeface="Arial" pitchFamily="34" charset="0"/>
              </a:rPr>
              <a:t>regulación está sometida a </a:t>
            </a:r>
            <a:r>
              <a:rPr lang="es-ES" sz="2400" b="1" dirty="0">
                <a:solidFill>
                  <a:srgbClr val="1104BC"/>
                </a:solidFill>
                <a:latin typeface="+mn-lt"/>
                <a:cs typeface="Arial" pitchFamily="34" charset="0"/>
              </a:rPr>
              <a:t>control hormonal</a:t>
            </a:r>
            <a:r>
              <a:rPr lang="es-ES" sz="2000" b="1" dirty="0">
                <a:solidFill>
                  <a:srgbClr val="1104BC"/>
                </a:solidFill>
                <a:latin typeface="+mn-lt"/>
                <a:cs typeface="Arial" pitchFamily="34" charset="0"/>
              </a:rPr>
              <a:t>.</a:t>
            </a:r>
            <a:r>
              <a:rPr lang="es-ES" dirty="0">
                <a:solidFill>
                  <a:srgbClr val="1104BC"/>
                </a:solidFill>
                <a:latin typeface="+mn-lt"/>
                <a:cs typeface="Arial" pitchFamily="34" charset="0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00113" y="2276475"/>
            <a:ext cx="6245225" cy="4173538"/>
            <a:chOff x="567" y="1436"/>
            <a:chExt cx="3934" cy="262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574" y="1436"/>
              <a:ext cx="2927" cy="2629"/>
              <a:chOff x="1574" y="1436"/>
              <a:chExt cx="2927" cy="2629"/>
            </a:xfrm>
          </p:grpSpPr>
          <p:pic>
            <p:nvPicPr>
              <p:cNvPr id="52238" name="Picture 5"/>
              <p:cNvPicPr>
                <a:picLocks noChangeAspect="1" noChangeArrowheads="1"/>
              </p:cNvPicPr>
              <p:nvPr/>
            </p:nvPicPr>
            <p:blipFill>
              <a:blip r:embed="rId2">
                <a:lum contrast="12000"/>
              </a:blip>
              <a:srcRect/>
              <a:stretch>
                <a:fillRect/>
              </a:stretch>
            </p:blipFill>
            <p:spPr bwMode="auto">
              <a:xfrm>
                <a:off x="1721" y="1436"/>
                <a:ext cx="2317" cy="26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39" name="Text Box 6"/>
              <p:cNvSpPr txBox="1">
                <a:spLocks noChangeArrowheads="1"/>
              </p:cNvSpPr>
              <p:nvPr/>
            </p:nvSpPr>
            <p:spPr bwMode="auto">
              <a:xfrm>
                <a:off x="1574" y="2523"/>
                <a:ext cx="611" cy="46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ES_tradnl" sz="1600" b="1" i="1">
                    <a:solidFill>
                      <a:srgbClr val="0000FF"/>
                    </a:solidFill>
                    <a:latin typeface="Calibri" pitchFamily="34" charset="0"/>
                  </a:rPr>
                  <a:t>Fosforilasa </a:t>
                </a:r>
              </a:p>
              <a:p>
                <a:pPr algn="ctr"/>
                <a:r>
                  <a:rPr lang="es-ES_tradnl" sz="1600" b="1" i="1">
                    <a:solidFill>
                      <a:srgbClr val="0000FF"/>
                    </a:solidFill>
                    <a:latin typeface="Calibri" pitchFamily="34" charset="0"/>
                  </a:rPr>
                  <a:t>fosfatasa</a:t>
                </a:r>
              </a:p>
              <a:p>
                <a:pPr algn="ctr"/>
                <a:r>
                  <a:rPr lang="es-ES_tradnl" sz="1600" b="1" i="1">
                    <a:solidFill>
                      <a:srgbClr val="0000FF"/>
                    </a:solidFill>
                    <a:latin typeface="Calibri" pitchFamily="34" charset="0"/>
                  </a:rPr>
                  <a:t>(PPT)</a:t>
                </a:r>
              </a:p>
            </p:txBody>
          </p:sp>
          <p:sp>
            <p:nvSpPr>
              <p:cNvPr id="52240" name="Text Box 7"/>
              <p:cNvSpPr txBox="1">
                <a:spLocks noChangeArrowheads="1"/>
              </p:cNvSpPr>
              <p:nvPr/>
            </p:nvSpPr>
            <p:spPr bwMode="auto">
              <a:xfrm>
                <a:off x="3107" y="2661"/>
                <a:ext cx="1270" cy="15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es-ES_tradnl" sz="1600" b="1" i="1">
                    <a:solidFill>
                      <a:srgbClr val="0000FF"/>
                    </a:solidFill>
                    <a:latin typeface="Calibri" pitchFamily="34" charset="0"/>
                  </a:rPr>
                  <a:t>Fosforilasa quinasa</a:t>
                </a:r>
              </a:p>
            </p:txBody>
          </p:sp>
          <p:sp>
            <p:nvSpPr>
              <p:cNvPr id="52241" name="Text Box 8"/>
              <p:cNvSpPr txBox="1">
                <a:spLocks noChangeArrowheads="1"/>
              </p:cNvSpPr>
              <p:nvPr/>
            </p:nvSpPr>
            <p:spPr bwMode="auto">
              <a:xfrm>
                <a:off x="3379" y="2314"/>
                <a:ext cx="510" cy="3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Glucag</a:t>
                </a:r>
                <a:r>
                  <a:rPr lang="en-US" sz="1600" b="1" i="1">
                    <a:solidFill>
                      <a:srgbClr val="FF0000"/>
                    </a:solidFill>
                    <a:latin typeface="Calibri" pitchFamily="34" charset="0"/>
                  </a:rPr>
                  <a:t>ó</a:t>
                </a:r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n</a:t>
                </a:r>
              </a:p>
              <a:p>
                <a:pPr algn="ctr"/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(higado)</a:t>
                </a:r>
              </a:p>
            </p:txBody>
          </p:sp>
          <p:sp>
            <p:nvSpPr>
              <p:cNvPr id="52242" name="Text Box 9"/>
              <p:cNvSpPr txBox="1">
                <a:spLocks noChangeArrowheads="1"/>
              </p:cNvSpPr>
              <p:nvPr/>
            </p:nvSpPr>
            <p:spPr bwMode="auto">
              <a:xfrm>
                <a:off x="3379" y="2840"/>
                <a:ext cx="1122" cy="3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Adrenalina</a:t>
                </a:r>
              </a:p>
              <a:p>
                <a:pPr algn="ctr"/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Ca</a:t>
                </a:r>
                <a:r>
                  <a:rPr lang="es-ES_tradnl" sz="1600" b="1" i="1" baseline="30000">
                    <a:solidFill>
                      <a:srgbClr val="FF0000"/>
                    </a:solidFill>
                    <a:latin typeface="Calibri" pitchFamily="34" charset="0"/>
                  </a:rPr>
                  <a:t>2+</a:t>
                </a:r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, AMP , m</a:t>
                </a:r>
                <a:r>
                  <a:rPr lang="en-US" sz="1600" b="1" i="1">
                    <a:solidFill>
                      <a:srgbClr val="FF0000"/>
                    </a:solidFill>
                    <a:latin typeface="Calibri" pitchFamily="34" charset="0"/>
                  </a:rPr>
                  <a:t>ú</a:t>
                </a:r>
                <a:r>
                  <a:rPr lang="es-ES_tradnl" sz="1600" b="1" i="1">
                    <a:solidFill>
                      <a:srgbClr val="FF0000"/>
                    </a:solidFill>
                    <a:latin typeface="Calibri" pitchFamily="34" charset="0"/>
                  </a:rPr>
                  <a:t>sculo)</a:t>
                </a:r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567" y="2432"/>
              <a:ext cx="952" cy="404"/>
              <a:chOff x="567" y="2432"/>
              <a:chExt cx="952" cy="404"/>
            </a:xfrm>
          </p:grpSpPr>
          <p:sp>
            <p:nvSpPr>
              <p:cNvPr id="52235" name="Text Box 11"/>
              <p:cNvSpPr txBox="1">
                <a:spLocks noChangeArrowheads="1"/>
              </p:cNvSpPr>
              <p:nvPr/>
            </p:nvSpPr>
            <p:spPr bwMode="auto">
              <a:xfrm>
                <a:off x="567" y="2603"/>
                <a:ext cx="59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b="1" i="1">
                    <a:solidFill>
                      <a:srgbClr val="FF0000"/>
                    </a:solidFill>
                    <a:latin typeface="Calibri" pitchFamily="34" charset="0"/>
                  </a:rPr>
                  <a:t>Insulina</a:t>
                </a:r>
              </a:p>
            </p:txBody>
          </p:sp>
          <p:sp>
            <p:nvSpPr>
              <p:cNvPr id="52236" name="Line 12"/>
              <p:cNvSpPr>
                <a:spLocks noChangeShapeType="1"/>
              </p:cNvSpPr>
              <p:nvPr/>
            </p:nvSpPr>
            <p:spPr bwMode="auto">
              <a:xfrm>
                <a:off x="1156" y="2704"/>
                <a:ext cx="3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52237" name="Text Box 13"/>
              <p:cNvSpPr txBox="1">
                <a:spLocks noChangeArrowheads="1"/>
              </p:cNvSpPr>
              <p:nvPr/>
            </p:nvSpPr>
            <p:spPr bwMode="auto">
              <a:xfrm>
                <a:off x="1170" y="2432"/>
                <a:ext cx="298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000" b="1">
                    <a:solidFill>
                      <a:srgbClr val="009900"/>
                    </a:solidFill>
                    <a:latin typeface="Calibri" pitchFamily="34" charset="0"/>
                  </a:rPr>
                  <a:t>(+)</a:t>
                </a:r>
              </a:p>
            </p:txBody>
          </p:sp>
        </p:grpSp>
      </p:grp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5000625" y="3357563"/>
            <a:ext cx="1223963" cy="86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5000625" y="4429125"/>
            <a:ext cx="2428875" cy="571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785813" y="3857625"/>
            <a:ext cx="1655762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02417" name="Arc 17"/>
          <p:cNvSpPr>
            <a:spLocks/>
          </p:cNvSpPr>
          <p:nvPr/>
        </p:nvSpPr>
        <p:spPr bwMode="auto">
          <a:xfrm>
            <a:off x="4787900" y="3716338"/>
            <a:ext cx="144463" cy="1366837"/>
          </a:xfrm>
          <a:custGeom>
            <a:avLst/>
            <a:gdLst>
              <a:gd name="T0" fmla="*/ 2147483647 w 28407"/>
              <a:gd name="T1" fmla="*/ 0 h 43200"/>
              <a:gd name="T2" fmla="*/ 0 w 28407"/>
              <a:gd name="T3" fmla="*/ 2147483647 h 43200"/>
              <a:gd name="T4" fmla="*/ 2147483647 w 28407"/>
              <a:gd name="T5" fmla="*/ 2147483647 h 43200"/>
              <a:gd name="T6" fmla="*/ 0 60000 65536"/>
              <a:gd name="T7" fmla="*/ 0 60000 65536"/>
              <a:gd name="T8" fmla="*/ 0 60000 65536"/>
              <a:gd name="T9" fmla="*/ 0 w 28407"/>
              <a:gd name="T10" fmla="*/ 0 h 43200"/>
              <a:gd name="T11" fmla="*/ 28407 w 28407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07" h="43200" fill="none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</a:path>
              <a:path w="28407" h="43200" stroke="0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  <a:lnTo>
                  <a:pt x="6807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102418" name="Arc 18"/>
          <p:cNvSpPr>
            <a:spLocks/>
          </p:cNvSpPr>
          <p:nvPr/>
        </p:nvSpPr>
        <p:spPr bwMode="auto">
          <a:xfrm flipH="1">
            <a:off x="3563938" y="3646488"/>
            <a:ext cx="109537" cy="1295400"/>
          </a:xfrm>
          <a:custGeom>
            <a:avLst/>
            <a:gdLst>
              <a:gd name="T0" fmla="*/ 0 w 21600"/>
              <a:gd name="T1" fmla="*/ 0 h 39897"/>
              <a:gd name="T2" fmla="*/ 2147483647 w 21600"/>
              <a:gd name="T3" fmla="*/ 2147483647 h 39897"/>
              <a:gd name="T4" fmla="*/ 0 w 21600"/>
              <a:gd name="T5" fmla="*/ 2147483647 h 39897"/>
              <a:gd name="T6" fmla="*/ 0 60000 65536"/>
              <a:gd name="T7" fmla="*/ 0 60000 65536"/>
              <a:gd name="T8" fmla="*/ 0 60000 65536"/>
              <a:gd name="T9" fmla="*/ 0 w 21600"/>
              <a:gd name="T10" fmla="*/ 0 h 39897"/>
              <a:gd name="T11" fmla="*/ 21600 w 21600"/>
              <a:gd name="T12" fmla="*/ 39897 h 398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989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</a:path>
              <a:path w="21600" h="3989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4" grpId="0" animBg="1"/>
      <p:bldP spid="102415" grpId="0" animBg="1"/>
      <p:bldP spid="102416" grpId="0" animBg="1"/>
      <p:bldP spid="102417" grpId="0" animBg="1"/>
      <p:bldP spid="1024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GLUCOG-regul-hor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0225" y="73025"/>
            <a:ext cx="5724525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4716463" y="115888"/>
            <a:ext cx="1995487" cy="517525"/>
          </a:xfrm>
          <a:prstGeom prst="rect">
            <a:avLst/>
          </a:prstGeom>
          <a:solidFill>
            <a:srgbClr val="F2E2F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b="1">
                <a:latin typeface="Calibri" pitchFamily="34" charset="0"/>
              </a:rPr>
              <a:t>Adrenalina (músculo)</a:t>
            </a:r>
          </a:p>
          <a:p>
            <a:r>
              <a:rPr lang="es-ES_tradnl" sz="1400" b="1">
                <a:latin typeface="Calibri" pitchFamily="34" charset="0"/>
              </a:rPr>
              <a:t>Glucag</a:t>
            </a:r>
            <a:r>
              <a:rPr lang="en-US" sz="1400" b="1">
                <a:latin typeface="Calibri" pitchFamily="34" charset="0"/>
              </a:rPr>
              <a:t>ó</a:t>
            </a:r>
            <a:r>
              <a:rPr lang="es-ES_tradnl" sz="1400" b="1">
                <a:latin typeface="Calibri" pitchFamily="34" charset="0"/>
              </a:rPr>
              <a:t>n (hígado)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5056188" y="1504950"/>
            <a:ext cx="1822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>
                <a:solidFill>
                  <a:srgbClr val="FF0000"/>
                </a:solidFill>
                <a:latin typeface="Calibri" pitchFamily="34" charset="0"/>
              </a:rPr>
              <a:t>Célula hepática </a:t>
            </a:r>
          </a:p>
          <a:p>
            <a:pPr algn="ctr"/>
            <a:r>
              <a:rPr lang="es-ES_tradnl">
                <a:solidFill>
                  <a:srgbClr val="FF0000"/>
                </a:solidFill>
                <a:latin typeface="Calibri" pitchFamily="34" charset="0"/>
              </a:rPr>
              <a:t>o muscular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901</Words>
  <Application>Microsoft Office PowerPoint</Application>
  <PresentationFormat>Presentación en pantalla (4:3)</PresentationFormat>
  <Paragraphs>241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METABOLISMO DEL GLUCÓGENO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Regulación de la      GLUCÓGENO-GENESIS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METABOLISMO DEL GLUCÓGENO</dc:title>
  <dc:creator>ali y facu</dc:creator>
  <cp:lastModifiedBy>ali y facu</cp:lastModifiedBy>
  <cp:revision>2</cp:revision>
  <dcterms:created xsi:type="dcterms:W3CDTF">2014-09-29T13:15:43Z</dcterms:created>
  <dcterms:modified xsi:type="dcterms:W3CDTF">2014-09-29T13:25:06Z</dcterms:modified>
</cp:coreProperties>
</file>